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333" r:id="rId3"/>
    <p:sldId id="334" r:id="rId4"/>
    <p:sldId id="335" r:id="rId5"/>
    <p:sldId id="319" r:id="rId6"/>
    <p:sldId id="339" r:id="rId7"/>
    <p:sldId id="349" r:id="rId8"/>
    <p:sldId id="343" r:id="rId9"/>
    <p:sldId id="336" r:id="rId10"/>
    <p:sldId id="350" r:id="rId11"/>
    <p:sldId id="352" r:id="rId12"/>
    <p:sldId id="292" r:id="rId13"/>
    <p:sldId id="293" r:id="rId14"/>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E6012"/>
    <a:srgbClr val="1CA2B4"/>
    <a:srgbClr val="FF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30" d="100"/>
          <a:sy n="130" d="100"/>
        </p:scale>
        <p:origin x="-234"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2"/>
          </a:xfrm>
          <a:prstGeom prst="rect">
            <a:avLst/>
          </a:prstGeom>
        </p:spPr>
        <p:txBody>
          <a:bodyPr vert="horz" lIns="90663" tIns="45331" rIns="90663" bIns="45331" rtlCol="0"/>
          <a:lstStyle>
            <a:lvl1pPr algn="l">
              <a:defRPr sz="1200"/>
            </a:lvl1pPr>
          </a:lstStyle>
          <a:p>
            <a:endParaRPr lang="en-GB"/>
          </a:p>
        </p:txBody>
      </p:sp>
      <p:sp>
        <p:nvSpPr>
          <p:cNvPr id="3" name="Date Placeholder 2"/>
          <p:cNvSpPr>
            <a:spLocks noGrp="1"/>
          </p:cNvSpPr>
          <p:nvPr>
            <p:ph type="dt" idx="1"/>
          </p:nvPr>
        </p:nvSpPr>
        <p:spPr>
          <a:xfrm>
            <a:off x="3850443" y="1"/>
            <a:ext cx="2945659" cy="493712"/>
          </a:xfrm>
          <a:prstGeom prst="rect">
            <a:avLst/>
          </a:prstGeom>
        </p:spPr>
        <p:txBody>
          <a:bodyPr vert="horz" lIns="90663" tIns="45331" rIns="90663" bIns="45331" rtlCol="0"/>
          <a:lstStyle>
            <a:lvl1pPr algn="r">
              <a:defRPr sz="1200"/>
            </a:lvl1pPr>
          </a:lstStyle>
          <a:p>
            <a:fld id="{E9A52FC8-42D6-433A-8E6B-C136A78A3301}" type="datetimeFigureOut">
              <a:rPr lang="en-GB" smtClean="0"/>
              <a:pPr/>
              <a:t>11/08/2017</a:t>
            </a:fld>
            <a:endParaRPr lang="en-GB"/>
          </a:p>
        </p:txBody>
      </p:sp>
      <p:sp>
        <p:nvSpPr>
          <p:cNvPr id="4" name="Slide Image Placeholder 3"/>
          <p:cNvSpPr>
            <a:spLocks noGrp="1" noRot="1" noChangeAspect="1"/>
          </p:cNvSpPr>
          <p:nvPr>
            <p:ph type="sldImg" idx="2"/>
          </p:nvPr>
        </p:nvSpPr>
        <p:spPr>
          <a:xfrm>
            <a:off x="930275" y="739775"/>
            <a:ext cx="4938713" cy="3703638"/>
          </a:xfrm>
          <a:prstGeom prst="rect">
            <a:avLst/>
          </a:prstGeom>
          <a:noFill/>
          <a:ln w="12700">
            <a:solidFill>
              <a:prstClr val="black"/>
            </a:solidFill>
          </a:ln>
        </p:spPr>
        <p:txBody>
          <a:bodyPr vert="horz" lIns="90663" tIns="45331" rIns="90663" bIns="45331" rtlCol="0" anchor="ctr"/>
          <a:lstStyle/>
          <a:p>
            <a:endParaRPr lang="en-GB"/>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0663" tIns="45331" rIns="90663" bIns="45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5"/>
            <a:ext cx="2945659" cy="493712"/>
          </a:xfrm>
          <a:prstGeom prst="rect">
            <a:avLst/>
          </a:prstGeom>
        </p:spPr>
        <p:txBody>
          <a:bodyPr vert="horz" lIns="90663" tIns="45331" rIns="90663" bIns="45331"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5"/>
            <a:ext cx="2945659" cy="493712"/>
          </a:xfrm>
          <a:prstGeom prst="rect">
            <a:avLst/>
          </a:prstGeom>
        </p:spPr>
        <p:txBody>
          <a:bodyPr vert="horz" lIns="90663" tIns="45331" rIns="90663" bIns="45331" rtlCol="0" anchor="b"/>
          <a:lstStyle>
            <a:lvl1pPr algn="r">
              <a:defRPr sz="1200"/>
            </a:lvl1pPr>
          </a:lstStyle>
          <a:p>
            <a:fld id="{95E6239C-0611-466F-88E4-A7A32617D26E}" type="slidenum">
              <a:rPr lang="en-GB" smtClean="0"/>
              <a:pPr/>
              <a:t>‹#›</a:t>
            </a:fld>
            <a:endParaRPr lang="en-GB"/>
          </a:p>
        </p:txBody>
      </p:sp>
    </p:spTree>
    <p:extLst>
      <p:ext uri="{BB962C8B-B14F-4D97-AF65-F5344CB8AC3E}">
        <p14:creationId xmlns="" xmlns:p14="http://schemas.microsoft.com/office/powerpoint/2010/main" val="367625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379D53B-3F7F-4B19-A6E3-F787B953F87F}"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C4040F1-FDF7-40AC-88CC-96FE6FAF284B}" type="datetime1">
              <a:rPr lang="en-US" smtClean="0"/>
              <a:pPr/>
              <a:t>8/11/2017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126985-97D4-4F4C-9D5C-43D3F177858A}" type="datetime1">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FF443F-C79D-49F2-9F8B-1B9CC3AF007F}" type="datetime1">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94443A-BCC1-4A29-A255-4F88BBAC31F6}" type="datetime1">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3162B4-8CBA-43A2-A3A0-024835654C5E}" type="datetime1">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43972F-EBCC-45D6-82C4-255E51421C65}" type="datetime1">
              <a:rPr lang="en-US" smtClean="0"/>
              <a:pPr/>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597E467-1D24-4288-BA89-7370CF5D2A29}" type="datetime1">
              <a:rPr lang="en-US" smtClean="0"/>
              <a:pPr/>
              <a:t>8/11/2017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661DF7-1B20-4F13-B3A3-D4F44BF8820F}" type="datetime1">
              <a:rPr lang="en-US" smtClean="0"/>
              <a:pPr/>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9B6BD-BFE9-4B32-8403-1C41E01DE318}" type="datetime1">
              <a:rPr lang="en-US" smtClean="0"/>
              <a:pPr/>
              <a:t>8/11/2017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F372C9-5E65-4963-91D4-A3141342FAF1}" type="datetime1">
              <a:rPr lang="en-US" smtClean="0"/>
              <a:pPr/>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B8F469-AC12-415D-85CD-30F07A3CE506}" type="datetime1">
              <a:rPr lang="en-US" smtClean="0"/>
              <a:pPr/>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439FF0-2B42-41BE-8A4D-BC4546971902}" type="datetime1">
              <a:rPr lang="en-US" smtClean="0"/>
              <a:pPr/>
              <a:t>8/11/2017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14348" y="928670"/>
            <a:ext cx="7772400" cy="3857652"/>
          </a:xfrm>
        </p:spPr>
        <p:txBody>
          <a:bodyPr>
            <a:normAutofit fontScale="90000"/>
          </a:bodyPr>
          <a:lstStyle/>
          <a:p>
            <a:pPr algn="ctr"/>
            <a:r>
              <a:rPr lang="en-US" b="1" dirty="0" smtClean="0">
                <a:solidFill>
                  <a:srgbClr val="FF0000"/>
                </a:solidFill>
              </a:rPr>
              <a:t>Status </a:t>
            </a:r>
            <a:br>
              <a:rPr lang="en-US" b="1" dirty="0" smtClean="0">
                <a:solidFill>
                  <a:srgbClr val="FF0000"/>
                </a:solidFill>
              </a:rPr>
            </a:br>
            <a:r>
              <a:rPr lang="en-US" b="1" dirty="0" smtClean="0">
                <a:solidFill>
                  <a:srgbClr val="FF0000"/>
                </a:solidFill>
              </a:rPr>
              <a:t>of </a:t>
            </a:r>
            <a:br>
              <a:rPr lang="en-US" b="1" dirty="0" smtClean="0">
                <a:solidFill>
                  <a:srgbClr val="FF0000"/>
                </a:solidFill>
              </a:rPr>
            </a:br>
            <a:r>
              <a:rPr lang="en-US" b="1" dirty="0" smtClean="0">
                <a:solidFill>
                  <a:srgbClr val="FF0000"/>
                </a:solidFill>
              </a:rPr>
              <a:t>Odisha Surface Water </a:t>
            </a:r>
            <a:br>
              <a:rPr lang="en-US" b="1" dirty="0" smtClean="0">
                <a:solidFill>
                  <a:srgbClr val="FF0000"/>
                </a:solidFill>
              </a:rPr>
            </a:br>
            <a:r>
              <a:rPr lang="en-US" b="1" dirty="0" smtClean="0">
                <a:solidFill>
                  <a:srgbClr val="FF0000"/>
                </a:solidFill>
              </a:rPr>
              <a:t>under </a:t>
            </a:r>
            <a:br>
              <a:rPr lang="en-US" b="1" dirty="0" smtClean="0">
                <a:solidFill>
                  <a:srgbClr val="FF0000"/>
                </a:solidFill>
              </a:rPr>
            </a:br>
            <a:r>
              <a:rPr lang="en-US" b="1" dirty="0" smtClean="0">
                <a:solidFill>
                  <a:srgbClr val="FF0000"/>
                </a:solidFill>
              </a:rPr>
              <a:t>NATIONAL HYDROLOGY PROJECT</a:t>
            </a:r>
            <a:br>
              <a:rPr lang="en-US" b="1" dirty="0" smtClean="0">
                <a:solidFill>
                  <a:srgbClr val="FF0000"/>
                </a:solidFill>
              </a:rPr>
            </a:br>
            <a:endParaRPr lang="en-GB" sz="1800" b="1" dirty="0">
              <a:solidFill>
                <a:srgbClr val="FF0000"/>
              </a:solidFill>
            </a:endParaRPr>
          </a:p>
        </p:txBody>
      </p:sp>
      <p:sp>
        <p:nvSpPr>
          <p:cNvPr id="3" name="TextBox 2"/>
          <p:cNvSpPr txBox="1"/>
          <p:nvPr/>
        </p:nvSpPr>
        <p:spPr>
          <a:xfrm>
            <a:off x="1714480" y="5429264"/>
            <a:ext cx="5715040" cy="523220"/>
          </a:xfrm>
          <a:prstGeom prst="rect">
            <a:avLst/>
          </a:prstGeom>
          <a:noFill/>
        </p:spPr>
        <p:txBody>
          <a:bodyPr wrap="square" rtlCol="0">
            <a:spAutoFit/>
          </a:bodyPr>
          <a:lstStyle/>
          <a:p>
            <a:r>
              <a:rPr lang="en-US" sz="2800" b="1" dirty="0" smtClean="0">
                <a:solidFill>
                  <a:srgbClr val="002060"/>
                </a:solidFill>
                <a:latin typeface="+mj-lt"/>
              </a:rPr>
              <a:t>Director, Hydrometry, Bhubaneswar</a:t>
            </a:r>
            <a:endParaRPr lang="en-IN" sz="2800" b="1" dirty="0">
              <a:solidFill>
                <a:srgbClr val="002060"/>
              </a:solidFill>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 xmlns:p14="http://schemas.microsoft.com/office/powerpoint/2010/main" val="2293409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785818"/>
          </a:xfrm>
        </p:spPr>
        <p:txBody>
          <a:bodyPr>
            <a:normAutofit/>
          </a:bodyPr>
          <a:lstStyle/>
          <a:p>
            <a:pPr algn="ctr"/>
            <a:r>
              <a:rPr lang="en-US" sz="3200" b="1" dirty="0" smtClean="0">
                <a:solidFill>
                  <a:srgbClr val="C00000"/>
                </a:solidFill>
              </a:rPr>
              <a:t>Status of BID Document</a:t>
            </a:r>
            <a:endParaRPr lang="en-IN" sz="3200" b="1" dirty="0">
              <a:solidFill>
                <a:srgbClr val="C00000"/>
              </a:solidFill>
            </a:endParaRPr>
          </a:p>
        </p:txBody>
      </p:sp>
      <p:sp>
        <p:nvSpPr>
          <p:cNvPr id="3" name="Content Placeholder 2"/>
          <p:cNvSpPr>
            <a:spLocks noGrp="1"/>
          </p:cNvSpPr>
          <p:nvPr>
            <p:ph idx="1"/>
          </p:nvPr>
        </p:nvSpPr>
        <p:spPr>
          <a:xfrm>
            <a:off x="357158" y="1500174"/>
            <a:ext cx="8286808" cy="2928958"/>
          </a:xfrm>
        </p:spPr>
        <p:txBody>
          <a:bodyPr>
            <a:normAutofit/>
          </a:bodyPr>
          <a:lstStyle/>
          <a:p>
            <a:pPr algn="just">
              <a:lnSpc>
                <a:spcPct val="150000"/>
              </a:lnSpc>
              <a:buBlip>
                <a:blip r:embed="rId2"/>
              </a:buBlip>
            </a:pPr>
            <a:r>
              <a:rPr lang="en-US" sz="1800" dirty="0" smtClean="0">
                <a:latin typeface="+mj-lt"/>
              </a:rPr>
              <a:t> Draft copy of BID Document for the Work “ Supply, Installation, Testing, Commissioning, Training &amp; Maintenance of Hydrological Information System for Odisha State “ under NHP amounting to Rs. 15.20 </a:t>
            </a:r>
            <a:r>
              <a:rPr lang="en-US" sz="1800" dirty="0" err="1" smtClean="0">
                <a:latin typeface="+mj-lt"/>
              </a:rPr>
              <a:t>Crores</a:t>
            </a:r>
            <a:r>
              <a:rPr lang="en-US" sz="1800" dirty="0" smtClean="0">
                <a:latin typeface="+mj-lt"/>
              </a:rPr>
              <a:t> submitted to </a:t>
            </a:r>
            <a:r>
              <a:rPr lang="en-US" sz="1800" dirty="0" err="1" smtClean="0">
                <a:latin typeface="+mj-lt"/>
              </a:rPr>
              <a:t>MoWR</a:t>
            </a:r>
            <a:r>
              <a:rPr lang="en-US" sz="1800" dirty="0" smtClean="0">
                <a:latin typeface="+mj-lt"/>
              </a:rPr>
              <a:t>, RD &amp; GR, </a:t>
            </a:r>
            <a:r>
              <a:rPr lang="en-US" sz="1800" dirty="0" err="1" smtClean="0">
                <a:latin typeface="+mj-lt"/>
              </a:rPr>
              <a:t>GoI</a:t>
            </a:r>
            <a:r>
              <a:rPr lang="en-US" sz="1800" dirty="0" smtClean="0">
                <a:latin typeface="+mj-lt"/>
              </a:rPr>
              <a:t>, New Delhi on </a:t>
            </a:r>
            <a:r>
              <a:rPr lang="en-US" sz="1800" dirty="0" err="1" smtClean="0">
                <a:latin typeface="+mj-lt"/>
              </a:rPr>
              <a:t>dt</a:t>
            </a:r>
            <a:r>
              <a:rPr lang="en-US" sz="1800" dirty="0" smtClean="0">
                <a:latin typeface="+mj-lt"/>
              </a:rPr>
              <a:t>. 21.11.2016 for necessary approval.</a:t>
            </a:r>
          </a:p>
          <a:p>
            <a:pPr algn="just">
              <a:lnSpc>
                <a:spcPct val="150000"/>
              </a:lnSpc>
              <a:buBlip>
                <a:blip r:embed="rId2"/>
              </a:buBlip>
            </a:pPr>
            <a:r>
              <a:rPr lang="en-US" sz="1800" dirty="0" smtClean="0">
                <a:latin typeface="+mj-lt"/>
              </a:rPr>
              <a:t>BID Document for ADCP is under preparation.</a:t>
            </a:r>
          </a:p>
          <a:p>
            <a:pPr algn="just">
              <a:lnSpc>
                <a:spcPct val="150000"/>
              </a:lnSpc>
              <a:buNone/>
            </a:pPr>
            <a:endParaRPr lang="en-US" sz="1800" dirty="0" smtClean="0">
              <a:latin typeface="+mj-lt"/>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785818"/>
          </a:xfrm>
        </p:spPr>
        <p:txBody>
          <a:bodyPr>
            <a:normAutofit/>
          </a:bodyPr>
          <a:lstStyle/>
          <a:p>
            <a:r>
              <a:rPr lang="en-US" sz="3200" b="1" dirty="0" smtClean="0">
                <a:solidFill>
                  <a:srgbClr val="C00000"/>
                </a:solidFill>
              </a:rPr>
              <a:t>Status of Data entry in E-SWIS: </a:t>
            </a:r>
            <a:endParaRPr lang="en-IN" sz="3200" b="1" dirty="0">
              <a:solidFill>
                <a:srgbClr val="C00000"/>
              </a:solidFill>
            </a:endParaRPr>
          </a:p>
        </p:txBody>
      </p:sp>
      <p:sp>
        <p:nvSpPr>
          <p:cNvPr id="3" name="Content Placeholder 2"/>
          <p:cNvSpPr>
            <a:spLocks noGrp="1"/>
          </p:cNvSpPr>
          <p:nvPr>
            <p:ph idx="1"/>
          </p:nvPr>
        </p:nvSpPr>
        <p:spPr>
          <a:xfrm>
            <a:off x="357158" y="1500174"/>
            <a:ext cx="8286808" cy="714380"/>
          </a:xfrm>
        </p:spPr>
        <p:txBody>
          <a:bodyPr>
            <a:normAutofit/>
          </a:bodyPr>
          <a:lstStyle/>
          <a:p>
            <a:pPr lvl="0" algn="just">
              <a:lnSpc>
                <a:spcPct val="150000"/>
              </a:lnSpc>
              <a:buBlip>
                <a:blip r:embed="rId2"/>
              </a:buBlip>
            </a:pPr>
            <a:r>
              <a:rPr lang="en-US" sz="1800" dirty="0" smtClean="0">
                <a:latin typeface="+mj-lt"/>
              </a:rPr>
              <a:t>Data entry in E-SWIS to be started.</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6" name="Title 1"/>
          <p:cNvSpPr txBox="1">
            <a:spLocks/>
          </p:cNvSpPr>
          <p:nvPr/>
        </p:nvSpPr>
        <p:spPr>
          <a:xfrm>
            <a:off x="500034" y="2428868"/>
            <a:ext cx="8229600" cy="785818"/>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mj-lt"/>
                <a:ea typeface="+mj-ea"/>
                <a:cs typeface="+mj-cs"/>
              </a:rPr>
              <a:t>Status of </a:t>
            </a: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Hydromet</a:t>
            </a:r>
            <a:r>
              <a:rPr kumimoji="0" lang="en-US" sz="3200" b="1" i="0" u="none" strike="noStrike" kern="1200" cap="none" spc="0" normalizeH="0" baseline="0" noProof="0" dirty="0" smtClean="0">
                <a:ln>
                  <a:noFill/>
                </a:ln>
                <a:solidFill>
                  <a:srgbClr val="C00000"/>
                </a:solidFill>
                <a:effectLst/>
                <a:uLnTx/>
                <a:uFillTx/>
                <a:latin typeface="+mj-lt"/>
                <a:ea typeface="+mj-ea"/>
                <a:cs typeface="+mj-cs"/>
              </a:rPr>
              <a:t> Station: </a:t>
            </a:r>
            <a:endParaRPr kumimoji="0" lang="en-IN" sz="3200" b="1" i="0" u="none" strike="noStrike" kern="1200" cap="none" spc="0" normalizeH="0" baseline="0" noProof="0" dirty="0">
              <a:ln>
                <a:noFill/>
              </a:ln>
              <a:solidFill>
                <a:srgbClr val="C00000"/>
              </a:solidFill>
              <a:effectLst/>
              <a:uLnTx/>
              <a:uFillTx/>
              <a:latin typeface="+mj-lt"/>
              <a:ea typeface="+mj-ea"/>
              <a:cs typeface="+mj-cs"/>
            </a:endParaRPr>
          </a:p>
        </p:txBody>
      </p:sp>
      <p:sp>
        <p:nvSpPr>
          <p:cNvPr id="7" name="Content Placeholder 2"/>
          <p:cNvSpPr txBox="1">
            <a:spLocks/>
          </p:cNvSpPr>
          <p:nvPr/>
        </p:nvSpPr>
        <p:spPr>
          <a:xfrm>
            <a:off x="357158" y="3429000"/>
            <a:ext cx="8001056" cy="1285884"/>
          </a:xfrm>
          <a:prstGeom prst="rect">
            <a:avLst/>
          </a:prstGeom>
        </p:spPr>
        <p:txBody>
          <a:bodyPr vert="horz">
            <a:normAutofit lnSpcReduction="10000"/>
          </a:bodyPr>
          <a:lstStyle/>
          <a:p>
            <a:pPr marL="274320" marR="0" lvl="0" indent="-274320" algn="just" defTabSz="914400" rtl="0" eaLnBrk="1" fontAlgn="auto" latinLnBrk="0" hangingPunct="1">
              <a:lnSpc>
                <a:spcPct val="150000"/>
              </a:lnSpc>
              <a:spcBef>
                <a:spcPct val="20000"/>
              </a:spcBef>
              <a:spcAft>
                <a:spcPts val="0"/>
              </a:spcAft>
              <a:buClr>
                <a:schemeClr val="accent3"/>
              </a:buClr>
              <a:buSzPct val="95000"/>
              <a:buFont typeface="Wingdings 2"/>
              <a:buBlip>
                <a:blip r:embed="rId2"/>
              </a:buBlip>
              <a:tabLst/>
              <a:defRPr/>
            </a:pPr>
            <a:r>
              <a:rPr kumimoji="0" lang="en-US" sz="1800" b="1" i="0" u="none" strike="noStrike" kern="1200" cap="none" spc="0" normalizeH="0" baseline="0" noProof="0" dirty="0" smtClean="0">
                <a:ln>
                  <a:noFill/>
                </a:ln>
                <a:solidFill>
                  <a:srgbClr val="C00000"/>
                </a:solidFill>
                <a:effectLst/>
                <a:uLnTx/>
                <a:uFillTx/>
                <a:latin typeface="+mj-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j-lt"/>
                <a:ea typeface="+mn-ea"/>
                <a:cs typeface="+mn-cs"/>
              </a:rPr>
              <a:t>Number &amp; location of Hydro-met stations </a:t>
            </a:r>
            <a:r>
              <a:rPr lang="en-US" dirty="0" smtClean="0">
                <a:latin typeface="+mj-lt"/>
              </a:rPr>
              <a:t>is </a:t>
            </a:r>
            <a:r>
              <a:rPr kumimoji="0" lang="en-US" sz="1800" b="0" i="0" u="none" strike="noStrike" kern="1200" cap="none" spc="0" normalizeH="0" baseline="0" noProof="0" dirty="0" smtClean="0">
                <a:ln>
                  <a:noFill/>
                </a:ln>
                <a:solidFill>
                  <a:schemeClr val="tx1"/>
                </a:solidFill>
                <a:effectLst/>
                <a:uLnTx/>
                <a:uFillTx/>
                <a:latin typeface="+mj-lt"/>
                <a:ea typeface="+mn-ea"/>
                <a:cs typeface="+mn-cs"/>
              </a:rPr>
              <a:t>in the process of finalization in consultation with Chief Engineer, Mahanadi &amp; Eastern Rivers, CWC, Bhubaneswar.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86" y="1828800"/>
            <a:ext cx="9143999" cy="2585323"/>
          </a:xfrm>
          <a:prstGeom prst="rect">
            <a:avLst/>
          </a:prstGeom>
          <a:noFill/>
        </p:spPr>
        <p:txBody>
          <a:bodyPr wrap="square" rtlCol="0">
            <a:spAutoFit/>
          </a:bodyPr>
          <a:lstStyle/>
          <a:p>
            <a:pPr algn="ctr"/>
            <a:r>
              <a:rPr lang="en-US" sz="5400" b="1" dirty="0">
                <a:latin typeface="+mj-lt"/>
              </a:rPr>
              <a:t>'If </a:t>
            </a:r>
            <a:r>
              <a:rPr lang="en-US" sz="5400" b="1" dirty="0" smtClean="0">
                <a:latin typeface="+mj-lt"/>
              </a:rPr>
              <a:t>We </a:t>
            </a:r>
            <a:r>
              <a:rPr lang="en-US" sz="5400" b="1" dirty="0">
                <a:latin typeface="+mj-lt"/>
              </a:rPr>
              <a:t>Can't Measure It, </a:t>
            </a:r>
            <a:r>
              <a:rPr lang="en-US" sz="5400" b="1" dirty="0" smtClean="0">
                <a:latin typeface="+mj-lt"/>
              </a:rPr>
              <a:t>We </a:t>
            </a:r>
            <a:r>
              <a:rPr lang="en-US" sz="5400" b="1" dirty="0">
                <a:latin typeface="+mj-lt"/>
              </a:rPr>
              <a:t>Can't Manage </a:t>
            </a:r>
            <a:r>
              <a:rPr lang="en-US" sz="5400" b="1" dirty="0" smtClean="0">
                <a:latin typeface="+mj-lt"/>
              </a:rPr>
              <a:t>It‘</a:t>
            </a:r>
          </a:p>
          <a:p>
            <a:pPr algn="ctr"/>
            <a:endParaRPr lang="en-US" sz="5400" b="1" dirty="0" smtClean="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 xmlns:p14="http://schemas.microsoft.com/office/powerpoint/2010/main" val="269208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0"/>
            <a:ext cx="3328988" cy="785812"/>
          </a:xfrm>
        </p:spPr>
        <p:txBody>
          <a:bodyPr>
            <a:normAutofit fontScale="90000"/>
          </a:bodyPr>
          <a:lstStyle/>
          <a:p>
            <a:pPr fontAlgn="auto">
              <a:spcAft>
                <a:spcPts val="0"/>
              </a:spcAft>
              <a:defRPr/>
            </a:pPr>
            <a:r>
              <a:rPr lang="en-US" dirty="0" smtClean="0">
                <a:solidFill>
                  <a:srgbClr val="FF0000"/>
                </a:solidFill>
              </a:rPr>
              <a:t>THANK YOU</a:t>
            </a:r>
            <a:endParaRPr lang="en-IN" dirty="0">
              <a:solidFill>
                <a:srgbClr val="FF0000"/>
              </a:solidFill>
            </a:endParaRPr>
          </a:p>
        </p:txBody>
      </p:sp>
      <p:pic>
        <p:nvPicPr>
          <p:cNvPr id="1638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057400" y="1828800"/>
            <a:ext cx="5076825" cy="3743325"/>
          </a:xfr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 xmlns:p14="http://schemas.microsoft.com/office/powerpoint/2010/main" val="334303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8229600" cy="1500198"/>
          </a:xfrm>
        </p:spPr>
        <p:txBody>
          <a:bodyPr>
            <a:normAutofit/>
          </a:bodyPr>
          <a:lstStyle/>
          <a:p>
            <a:pPr algn="just">
              <a:buNone/>
            </a:pPr>
            <a:r>
              <a:rPr lang="en-US" sz="1800" dirty="0" smtClean="0"/>
              <a:t>	</a:t>
            </a:r>
            <a:r>
              <a:rPr lang="en-US" sz="1800" b="1" dirty="0" smtClean="0"/>
              <a:t>SPMU </a:t>
            </a:r>
            <a:r>
              <a:rPr lang="en-US" sz="1800" dirty="0" smtClean="0"/>
              <a:t>: </a:t>
            </a:r>
            <a:r>
              <a:rPr lang="en-US" sz="1800" dirty="0" smtClean="0">
                <a:latin typeface="+mj-lt"/>
              </a:rPr>
              <a:t>A State Project Monitoring Unit (SPMU) is constituted for smooth implementation of National Hydrology Project (NHP) in Odisha by Department of Water Resources, Govt. of Odisha vide Notification No. 13675 dated 10.06.2017  with the following members.</a:t>
            </a:r>
            <a:endParaRPr lang="en-IN" sz="1800"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6" name="Title 1"/>
          <p:cNvSpPr>
            <a:spLocks noGrp="1"/>
          </p:cNvSpPr>
          <p:nvPr>
            <p:ph type="title"/>
          </p:nvPr>
        </p:nvSpPr>
        <p:spPr>
          <a:xfrm>
            <a:off x="457200" y="704088"/>
            <a:ext cx="8229600" cy="581772"/>
          </a:xfrm>
        </p:spPr>
        <p:txBody>
          <a:bodyPr>
            <a:normAutofit fontScale="90000"/>
          </a:bodyPr>
          <a:lstStyle/>
          <a:p>
            <a:pPr algn="ctr"/>
            <a:r>
              <a:rPr lang="en-US" sz="4000" b="1" dirty="0" smtClean="0">
                <a:solidFill>
                  <a:srgbClr val="C00000"/>
                </a:solidFill>
              </a:rPr>
              <a:t>State Project Monitoring Unit (SPMU)</a:t>
            </a:r>
            <a:endParaRPr lang="en-IN" sz="4000" b="1" dirty="0">
              <a:solidFill>
                <a:srgbClr val="C00000"/>
              </a:solidFill>
            </a:endParaRPr>
          </a:p>
        </p:txBody>
      </p:sp>
      <p:graphicFrame>
        <p:nvGraphicFramePr>
          <p:cNvPr id="5" name="Table 4"/>
          <p:cNvGraphicFramePr>
            <a:graphicFrameLocks noGrp="1"/>
          </p:cNvGraphicFramePr>
          <p:nvPr/>
        </p:nvGraphicFramePr>
        <p:xfrm>
          <a:off x="714348" y="3500438"/>
          <a:ext cx="7786742" cy="2804160"/>
        </p:xfrm>
        <a:graphic>
          <a:graphicData uri="http://schemas.openxmlformats.org/drawingml/2006/table">
            <a:tbl>
              <a:tblPr firstRow="1" bandRow="1">
                <a:tableStyleId>{0505E3EF-67EA-436B-97B2-0124C06EBD24}</a:tableStyleId>
              </a:tblPr>
              <a:tblGrid>
                <a:gridCol w="911214"/>
                <a:gridCol w="3611117"/>
                <a:gridCol w="3264411"/>
              </a:tblGrid>
              <a:tr h="428628">
                <a:tc>
                  <a:txBody>
                    <a:bodyPr/>
                    <a:lstStyle/>
                    <a:p>
                      <a:pPr marL="0" algn="just" rtl="0" eaLnBrk="1" latinLnBrk="0" hangingPunct="1">
                        <a:lnSpc>
                          <a:spcPct val="115000"/>
                        </a:lnSpc>
                        <a:spcAft>
                          <a:spcPts val="0"/>
                        </a:spcAft>
                      </a:pPr>
                      <a:r>
                        <a:rPr kumimoji="0" lang="en-US" sz="1600" b="0" kern="1200" dirty="0" smtClean="0">
                          <a:solidFill>
                            <a:schemeClr val="dk1"/>
                          </a:solidFill>
                          <a:latin typeface="Calibri"/>
                          <a:ea typeface="Calibri"/>
                          <a:cs typeface="Times New Roman"/>
                        </a:rPr>
                        <a:t>1</a:t>
                      </a:r>
                      <a:endParaRPr kumimoji="0" lang="en-IN" sz="1600" b="0" kern="1200" dirty="0">
                        <a:solidFill>
                          <a:schemeClr val="dk1"/>
                        </a:solidFill>
                        <a:latin typeface="Calibri"/>
                        <a:ea typeface="Calibri"/>
                        <a:cs typeface="Times New Roman"/>
                      </a:endParaRPr>
                    </a:p>
                  </a:txBody>
                  <a:tcPr/>
                </a:tc>
                <a:tc>
                  <a:txBody>
                    <a:bodyPr/>
                    <a:lstStyle/>
                    <a:p>
                      <a:pPr algn="just">
                        <a:lnSpc>
                          <a:spcPct val="115000"/>
                        </a:lnSpc>
                        <a:spcAft>
                          <a:spcPts val="0"/>
                        </a:spcAft>
                      </a:pPr>
                      <a:r>
                        <a:rPr lang="en-US" sz="1600" b="0" dirty="0" smtClean="0">
                          <a:latin typeface="Calibri"/>
                          <a:ea typeface="Calibri"/>
                          <a:cs typeface="Times New Roman"/>
                        </a:rPr>
                        <a:t>State Project</a:t>
                      </a:r>
                      <a:r>
                        <a:rPr lang="en-US" sz="1600" b="0" baseline="0" dirty="0" smtClean="0">
                          <a:latin typeface="Calibri"/>
                          <a:ea typeface="Calibri"/>
                          <a:cs typeface="Times New Roman"/>
                        </a:rPr>
                        <a:t> Co-</a:t>
                      </a:r>
                      <a:r>
                        <a:rPr lang="en-US" sz="1600" b="0" baseline="0" dirty="0" err="1" smtClean="0">
                          <a:latin typeface="Calibri"/>
                          <a:ea typeface="Calibri"/>
                          <a:cs typeface="Times New Roman"/>
                        </a:rPr>
                        <a:t>ordinator</a:t>
                      </a:r>
                      <a:endParaRPr lang="en-IN" sz="1600" b="0" dirty="0">
                        <a:latin typeface="Calibri"/>
                        <a:ea typeface="Calibri"/>
                        <a:cs typeface="Times New Roman"/>
                      </a:endParaRPr>
                    </a:p>
                  </a:txBody>
                  <a:tcPr marL="68580" marR="68580" marT="0" marB="0"/>
                </a:tc>
                <a:tc>
                  <a:txBody>
                    <a:bodyPr/>
                    <a:lstStyle/>
                    <a:p>
                      <a:pPr algn="l">
                        <a:lnSpc>
                          <a:spcPct val="115000"/>
                        </a:lnSpc>
                        <a:spcAft>
                          <a:spcPts val="0"/>
                        </a:spcAft>
                      </a:pPr>
                      <a:r>
                        <a:rPr lang="en-IN" sz="1600" b="0" dirty="0" smtClean="0">
                          <a:latin typeface="Calibri"/>
                          <a:ea typeface="Calibri"/>
                          <a:cs typeface="Times New Roman"/>
                        </a:rPr>
                        <a:t>EIC (P&amp;D), WR, Bhubaneswar</a:t>
                      </a:r>
                    </a:p>
                    <a:p>
                      <a:pPr algn="l">
                        <a:lnSpc>
                          <a:spcPct val="115000"/>
                        </a:lnSpc>
                        <a:spcAft>
                          <a:spcPts val="0"/>
                        </a:spcAft>
                      </a:pPr>
                      <a:endParaRPr lang="en-IN" sz="1600" b="0" dirty="0">
                        <a:latin typeface="Calibri"/>
                        <a:ea typeface="Calibri"/>
                        <a:cs typeface="Times New Roman"/>
                      </a:endParaRPr>
                    </a:p>
                  </a:txBody>
                  <a:tcPr marL="68580" marR="68580" marT="0" marB="0"/>
                </a:tc>
              </a:tr>
              <a:tr h="570821">
                <a:tc>
                  <a:txBody>
                    <a:bodyPr/>
                    <a:lstStyle/>
                    <a:p>
                      <a:pPr marL="0" algn="l" rtl="0" eaLnBrk="1" latinLnBrk="0" hangingPunct="1">
                        <a:lnSpc>
                          <a:spcPct val="115000"/>
                        </a:lnSpc>
                        <a:spcAft>
                          <a:spcPts val="0"/>
                        </a:spcAft>
                      </a:pPr>
                      <a:r>
                        <a:rPr kumimoji="0" lang="en-IN" sz="1600" b="0" kern="1200" dirty="0" smtClean="0">
                          <a:solidFill>
                            <a:schemeClr val="dk1"/>
                          </a:solidFill>
                          <a:latin typeface="Calibri"/>
                          <a:ea typeface="Calibri"/>
                          <a:cs typeface="Times New Roman"/>
                        </a:rPr>
                        <a:t>2</a:t>
                      </a:r>
                      <a:endParaRPr kumimoji="0" lang="en-IN" sz="1600" b="0" kern="1200" dirty="0">
                        <a:solidFill>
                          <a:schemeClr val="dk1"/>
                        </a:solidFill>
                        <a:latin typeface="Calibri"/>
                        <a:ea typeface="Calibri"/>
                        <a:cs typeface="Times New Roman"/>
                      </a:endParaRPr>
                    </a:p>
                  </a:txBody>
                  <a:tcPr marL="68580" marR="68580" marT="0" marB="0"/>
                </a:tc>
                <a:tc>
                  <a:txBody>
                    <a:bodyPr/>
                    <a:lstStyle/>
                    <a:p>
                      <a:pPr marL="0" algn="l" rtl="0" eaLnBrk="1" latinLnBrk="0" hangingPunct="1">
                        <a:lnSpc>
                          <a:spcPct val="115000"/>
                        </a:lnSpc>
                        <a:spcAft>
                          <a:spcPts val="0"/>
                        </a:spcAft>
                      </a:pPr>
                      <a:r>
                        <a:rPr kumimoji="0" lang="en-US" sz="1600" b="0" kern="1200" dirty="0" smtClean="0">
                          <a:solidFill>
                            <a:schemeClr val="dk1"/>
                          </a:solidFill>
                          <a:latin typeface="Calibri"/>
                          <a:ea typeface="Calibri"/>
                          <a:cs typeface="Times New Roman"/>
                        </a:rPr>
                        <a:t>Project Director (NHP)</a:t>
                      </a:r>
                      <a:endParaRPr kumimoji="0" lang="en-IN" sz="1600" b="0" kern="1200" dirty="0" smtClean="0">
                        <a:solidFill>
                          <a:schemeClr val="dk1"/>
                        </a:solidFill>
                        <a:latin typeface="Calibri"/>
                        <a:ea typeface="Calibri"/>
                        <a:cs typeface="Times New Roman"/>
                      </a:endParaRPr>
                    </a:p>
                  </a:txBody>
                  <a:tcPr marL="68580" marR="68580" marT="0" marB="0"/>
                </a:tc>
                <a:tc>
                  <a:txBody>
                    <a:bodyPr/>
                    <a:lstStyle/>
                    <a:p>
                      <a:pPr marL="0" algn="l" rtl="0" eaLnBrk="1" latinLnBrk="0" hangingPunct="1">
                        <a:lnSpc>
                          <a:spcPct val="115000"/>
                        </a:lnSpc>
                        <a:spcAft>
                          <a:spcPts val="0"/>
                        </a:spcAft>
                      </a:pPr>
                      <a:r>
                        <a:rPr kumimoji="0" lang="en-US" sz="1600" b="0" kern="1200" dirty="0" smtClean="0">
                          <a:solidFill>
                            <a:schemeClr val="dk1"/>
                          </a:solidFill>
                          <a:latin typeface="Calibri"/>
                          <a:ea typeface="Calibri"/>
                          <a:cs typeface="Times New Roman"/>
                        </a:rPr>
                        <a:t>Director, Coastal Protection &amp; River Training, Bhubaneswar</a:t>
                      </a:r>
                    </a:p>
                    <a:p>
                      <a:pPr marL="0" algn="l" rtl="0" eaLnBrk="1" latinLnBrk="0" hangingPunct="1">
                        <a:lnSpc>
                          <a:spcPct val="115000"/>
                        </a:lnSpc>
                        <a:spcAft>
                          <a:spcPts val="0"/>
                        </a:spcAft>
                      </a:pPr>
                      <a:endParaRPr kumimoji="0" lang="en-IN" sz="1600" b="0" kern="1200" dirty="0" smtClean="0">
                        <a:solidFill>
                          <a:schemeClr val="dk1"/>
                        </a:solidFill>
                        <a:latin typeface="Calibri"/>
                        <a:ea typeface="Calibri"/>
                        <a:cs typeface="Times New Roman"/>
                      </a:endParaRPr>
                    </a:p>
                  </a:txBody>
                  <a:tcPr marL="68580" marR="68580" marT="0" marB="0"/>
                </a:tc>
              </a:tr>
              <a:tr h="500749">
                <a:tc>
                  <a:txBody>
                    <a:bodyPr/>
                    <a:lstStyle/>
                    <a:p>
                      <a:pPr marL="0" algn="l" rtl="0" eaLnBrk="1" latinLnBrk="0" hangingPunct="1">
                        <a:lnSpc>
                          <a:spcPct val="115000"/>
                        </a:lnSpc>
                        <a:spcAft>
                          <a:spcPts val="0"/>
                        </a:spcAft>
                      </a:pPr>
                      <a:r>
                        <a:rPr kumimoji="0" lang="en-US" sz="1600" b="0" kern="1200" dirty="0" smtClean="0">
                          <a:solidFill>
                            <a:schemeClr val="dk1"/>
                          </a:solidFill>
                          <a:latin typeface="Calibri"/>
                          <a:ea typeface="Calibri"/>
                          <a:cs typeface="Times New Roman"/>
                        </a:rPr>
                        <a:t>3</a:t>
                      </a:r>
                      <a:endParaRPr kumimoji="0" lang="en-IN" sz="1600" b="0" kern="1200" dirty="0">
                        <a:solidFill>
                          <a:schemeClr val="dk1"/>
                        </a:solidFill>
                        <a:latin typeface="Calibri"/>
                        <a:ea typeface="Calibri"/>
                        <a:cs typeface="Times New Roman"/>
                      </a:endParaRPr>
                    </a:p>
                  </a:txBody>
                  <a:tcPr marL="68580" marR="68580" marT="0" marB="0"/>
                </a:tc>
                <a:tc>
                  <a:txBody>
                    <a:bodyPr/>
                    <a:lstStyle/>
                    <a:p>
                      <a:pPr marL="0" algn="l" rtl="0" eaLnBrk="1" latinLnBrk="0" hangingPunct="1">
                        <a:lnSpc>
                          <a:spcPct val="115000"/>
                        </a:lnSpc>
                        <a:spcAft>
                          <a:spcPts val="0"/>
                        </a:spcAft>
                      </a:pPr>
                      <a:r>
                        <a:rPr kumimoji="0" lang="en-IN" sz="1600" b="0" kern="1200" dirty="0" smtClean="0">
                          <a:solidFill>
                            <a:schemeClr val="dk1"/>
                          </a:solidFill>
                          <a:latin typeface="Calibri"/>
                          <a:ea typeface="Calibri"/>
                          <a:cs typeface="Times New Roman"/>
                        </a:rPr>
                        <a:t>Nodal Officer (SW)</a:t>
                      </a:r>
                      <a:endParaRPr kumimoji="0" lang="en-IN" sz="1600" b="0" kern="1200" dirty="0">
                        <a:solidFill>
                          <a:schemeClr val="dk1"/>
                        </a:solidFill>
                        <a:latin typeface="Calibri"/>
                        <a:ea typeface="Calibri"/>
                        <a:cs typeface="Times New Roman"/>
                      </a:endParaRPr>
                    </a:p>
                  </a:txBody>
                  <a:tcPr marL="68580" marR="68580" marT="0" marB="0"/>
                </a:tc>
                <a:tc>
                  <a:txBody>
                    <a:bodyPr/>
                    <a:lstStyle/>
                    <a:p>
                      <a:pPr marL="0" algn="l" rtl="0" eaLnBrk="1" latinLnBrk="0" hangingPunct="1">
                        <a:lnSpc>
                          <a:spcPct val="115000"/>
                        </a:lnSpc>
                        <a:spcAft>
                          <a:spcPts val="0"/>
                        </a:spcAft>
                      </a:pPr>
                      <a:r>
                        <a:rPr kumimoji="0" lang="en-IN" sz="1600" b="0" kern="1200" dirty="0" smtClean="0">
                          <a:solidFill>
                            <a:schemeClr val="dk1"/>
                          </a:solidFill>
                          <a:latin typeface="Calibri"/>
                          <a:ea typeface="Calibri"/>
                          <a:cs typeface="Times New Roman"/>
                        </a:rPr>
                        <a:t>Director, Hydrometry, Bhubaneswar</a:t>
                      </a:r>
                    </a:p>
                    <a:p>
                      <a:pPr marL="0" algn="l" rtl="0" eaLnBrk="1" latinLnBrk="0" hangingPunct="1">
                        <a:lnSpc>
                          <a:spcPct val="115000"/>
                        </a:lnSpc>
                        <a:spcAft>
                          <a:spcPts val="0"/>
                        </a:spcAft>
                      </a:pPr>
                      <a:endParaRPr kumimoji="0" lang="en-IN" sz="1600" b="0" kern="1200" dirty="0">
                        <a:solidFill>
                          <a:schemeClr val="dk1"/>
                        </a:solidFill>
                        <a:latin typeface="Calibri"/>
                        <a:ea typeface="Calibri"/>
                        <a:cs typeface="Times New Roman"/>
                      </a:endParaRPr>
                    </a:p>
                  </a:txBody>
                  <a:tcPr marL="68580" marR="68580" marT="0" marB="0"/>
                </a:tc>
              </a:tr>
              <a:tr h="388893">
                <a:tc>
                  <a:txBody>
                    <a:bodyPr/>
                    <a:lstStyle/>
                    <a:p>
                      <a:pPr marL="0" algn="l" rtl="0" eaLnBrk="1" latinLnBrk="0" hangingPunct="1">
                        <a:lnSpc>
                          <a:spcPct val="115000"/>
                        </a:lnSpc>
                        <a:spcAft>
                          <a:spcPts val="0"/>
                        </a:spcAft>
                      </a:pPr>
                      <a:r>
                        <a:rPr kumimoji="0" lang="en-US" sz="1600" b="0" kern="1200" dirty="0" smtClean="0">
                          <a:solidFill>
                            <a:schemeClr val="dk1"/>
                          </a:solidFill>
                          <a:latin typeface="Calibri"/>
                          <a:ea typeface="Calibri"/>
                          <a:cs typeface="Times New Roman"/>
                        </a:rPr>
                        <a:t>4</a:t>
                      </a:r>
                      <a:endParaRPr kumimoji="0" lang="en-IN" sz="1600" b="0" kern="1200" dirty="0">
                        <a:solidFill>
                          <a:schemeClr val="dk1"/>
                        </a:solidFill>
                        <a:latin typeface="Calibri"/>
                        <a:ea typeface="Calibri"/>
                        <a:cs typeface="Times New Roman"/>
                      </a:endParaRPr>
                    </a:p>
                  </a:txBody>
                  <a:tcPr marL="68580" marR="68580" marT="0" marB="0"/>
                </a:tc>
                <a:tc>
                  <a:txBody>
                    <a:bodyPr/>
                    <a:lstStyle/>
                    <a:p>
                      <a:pPr marL="0" algn="l" rtl="0" eaLnBrk="1" latinLnBrk="0" hangingPunct="1">
                        <a:lnSpc>
                          <a:spcPct val="115000"/>
                        </a:lnSpc>
                        <a:spcAft>
                          <a:spcPts val="0"/>
                        </a:spcAft>
                      </a:pPr>
                      <a:r>
                        <a:rPr kumimoji="0" lang="en-IN" sz="1600" b="0" kern="1200" dirty="0" smtClean="0">
                          <a:solidFill>
                            <a:schemeClr val="dk1"/>
                          </a:solidFill>
                          <a:latin typeface="Calibri"/>
                          <a:ea typeface="Calibri"/>
                          <a:cs typeface="Times New Roman"/>
                        </a:rPr>
                        <a:t>Nodal Officer (GW)</a:t>
                      </a:r>
                      <a:endParaRPr kumimoji="0" lang="en-IN" sz="1600" b="0" kern="1200" dirty="0">
                        <a:solidFill>
                          <a:schemeClr val="dk1"/>
                        </a:solidFill>
                        <a:latin typeface="Calibri"/>
                        <a:ea typeface="Calibri"/>
                        <a:cs typeface="Times New Roman"/>
                      </a:endParaRPr>
                    </a:p>
                  </a:txBody>
                  <a:tcPr marL="68580" marR="68580" marT="0" marB="0"/>
                </a:tc>
                <a:tc>
                  <a:txBody>
                    <a:bodyPr/>
                    <a:lstStyle/>
                    <a:p>
                      <a:pPr marL="0" algn="l" rtl="0" eaLnBrk="1" latinLnBrk="0" hangingPunct="1">
                        <a:lnSpc>
                          <a:spcPct val="115000"/>
                        </a:lnSpc>
                        <a:spcAft>
                          <a:spcPts val="0"/>
                        </a:spcAft>
                      </a:pPr>
                      <a:r>
                        <a:rPr kumimoji="0" lang="en-IN" sz="1600" b="0" kern="1200" dirty="0" smtClean="0">
                          <a:solidFill>
                            <a:schemeClr val="dk1"/>
                          </a:solidFill>
                          <a:latin typeface="Calibri"/>
                          <a:ea typeface="Calibri"/>
                          <a:cs typeface="Times New Roman"/>
                        </a:rPr>
                        <a:t>Superintending Engineer, GWS&amp;I, Bhubaneswar</a:t>
                      </a:r>
                    </a:p>
                    <a:p>
                      <a:pPr marL="0" algn="l" rtl="0" eaLnBrk="1" latinLnBrk="0" hangingPunct="1">
                        <a:lnSpc>
                          <a:spcPct val="115000"/>
                        </a:lnSpc>
                        <a:spcAft>
                          <a:spcPts val="0"/>
                        </a:spcAft>
                      </a:pPr>
                      <a:endParaRPr kumimoji="0" lang="en-IN" sz="1600" b="0" kern="1200" dirty="0">
                        <a:solidFill>
                          <a:schemeClr val="dk1"/>
                        </a:solidFill>
                        <a:latin typeface="Calibri"/>
                        <a:ea typeface="Calibri"/>
                        <a:cs typeface="Times New Roman"/>
                      </a:endParaRPr>
                    </a:p>
                  </a:txBody>
                  <a:tcPr marL="68580" marR="68580" marT="0" marB="0"/>
                </a:tc>
              </a:tr>
            </a:tbl>
          </a:graphicData>
        </a:graphic>
      </p:graphicFrame>
      <p:sp>
        <p:nvSpPr>
          <p:cNvPr id="7" name="TextBox 6"/>
          <p:cNvSpPr txBox="1"/>
          <p:nvPr/>
        </p:nvSpPr>
        <p:spPr>
          <a:xfrm>
            <a:off x="571472" y="3000372"/>
            <a:ext cx="4429156" cy="461665"/>
          </a:xfrm>
          <a:prstGeom prst="rect">
            <a:avLst/>
          </a:prstGeom>
          <a:noFill/>
        </p:spPr>
        <p:txBody>
          <a:bodyPr wrap="square" rtlCol="0">
            <a:spAutoFit/>
          </a:bodyPr>
          <a:lstStyle/>
          <a:p>
            <a:r>
              <a:rPr lang="en-US" sz="2400" b="1" dirty="0" smtClean="0">
                <a:solidFill>
                  <a:srgbClr val="FF6600"/>
                </a:solidFill>
              </a:rPr>
              <a:t>  SPMU (Odisha )</a:t>
            </a:r>
            <a:endParaRPr lang="en-IN" sz="2400" b="1" dirty="0">
              <a:solidFill>
                <a:srgbClr val="FF66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71480"/>
            <a:ext cx="8229600" cy="785810"/>
          </a:xfrm>
        </p:spPr>
        <p:txBody>
          <a:bodyPr>
            <a:normAutofit fontScale="90000"/>
          </a:bodyPr>
          <a:lstStyle/>
          <a:p>
            <a:r>
              <a:rPr lang="en-US" sz="3600" b="1" dirty="0" smtClean="0">
                <a:solidFill>
                  <a:srgbClr val="FF0000"/>
                </a:solidFill>
              </a:rPr>
              <a:t>   Project Monitoring Unit (PMU) [Odisha SW]: </a:t>
            </a:r>
            <a:endParaRPr lang="en-IN" sz="3600" b="1" dirty="0">
              <a:solidFill>
                <a:srgbClr val="FF0000"/>
              </a:solidFill>
            </a:endParaRPr>
          </a:p>
        </p:txBody>
      </p:sp>
      <p:graphicFrame>
        <p:nvGraphicFramePr>
          <p:cNvPr id="4" name="Content Placeholder 3"/>
          <p:cNvGraphicFramePr>
            <a:graphicFrameLocks noGrp="1"/>
          </p:cNvGraphicFramePr>
          <p:nvPr>
            <p:ph idx="1"/>
          </p:nvPr>
        </p:nvGraphicFramePr>
        <p:xfrm>
          <a:off x="428596" y="1714488"/>
          <a:ext cx="8429683" cy="4656377"/>
        </p:xfrm>
        <a:graphic>
          <a:graphicData uri="http://schemas.openxmlformats.org/drawingml/2006/table">
            <a:tbl>
              <a:tblPr firstRow="1" bandRow="1">
                <a:tableStyleId>{0505E3EF-67EA-436B-97B2-0124C06EBD24}</a:tableStyleId>
              </a:tblPr>
              <a:tblGrid>
                <a:gridCol w="770269"/>
                <a:gridCol w="3415475"/>
                <a:gridCol w="1671403"/>
                <a:gridCol w="2572536"/>
              </a:tblGrid>
              <a:tr h="428628">
                <a:tc>
                  <a:txBody>
                    <a:bodyPr/>
                    <a:lstStyle/>
                    <a:p>
                      <a:r>
                        <a:rPr lang="en-US" dirty="0" err="1" smtClean="0">
                          <a:latin typeface="+mj-lt"/>
                        </a:rPr>
                        <a:t>Sl.No</a:t>
                      </a:r>
                      <a:r>
                        <a:rPr lang="en-US" dirty="0" smtClean="0">
                          <a:latin typeface="+mj-lt"/>
                        </a:rPr>
                        <a:t>.</a:t>
                      </a:r>
                      <a:endParaRPr lang="en-IN" dirty="0">
                        <a:latin typeface="+mj-lt"/>
                      </a:endParaRPr>
                    </a:p>
                  </a:txBody>
                  <a:tcPr/>
                </a:tc>
                <a:tc>
                  <a:txBody>
                    <a:bodyPr/>
                    <a:lstStyle/>
                    <a:p>
                      <a:r>
                        <a:rPr lang="en-US" dirty="0" smtClean="0">
                          <a:latin typeface="+mj-lt"/>
                        </a:rPr>
                        <a:t>Name</a:t>
                      </a:r>
                      <a:endParaRPr lang="en-IN" dirty="0">
                        <a:latin typeface="+mj-lt"/>
                      </a:endParaRPr>
                    </a:p>
                  </a:txBody>
                  <a:tcPr/>
                </a:tc>
                <a:tc>
                  <a:txBody>
                    <a:bodyPr/>
                    <a:lstStyle/>
                    <a:p>
                      <a:r>
                        <a:rPr lang="en-US" dirty="0" smtClean="0">
                          <a:latin typeface="+mj-lt"/>
                        </a:rPr>
                        <a:t>Designation</a:t>
                      </a:r>
                      <a:endParaRPr lang="en-IN" dirty="0">
                        <a:latin typeface="+mj-lt"/>
                      </a:endParaRPr>
                    </a:p>
                  </a:txBody>
                  <a:tcPr/>
                </a:tc>
                <a:tc>
                  <a:txBody>
                    <a:bodyPr/>
                    <a:lstStyle/>
                    <a:p>
                      <a:r>
                        <a:rPr lang="en-US" dirty="0" smtClean="0">
                          <a:latin typeface="+mj-lt"/>
                        </a:rPr>
                        <a:t>Function</a:t>
                      </a:r>
                      <a:endParaRPr lang="en-IN" dirty="0">
                        <a:latin typeface="+mj-lt"/>
                      </a:endParaRPr>
                    </a:p>
                  </a:txBody>
                  <a:tcPr/>
                </a:tc>
              </a:tr>
              <a:tr h="570821">
                <a:tc>
                  <a:txBody>
                    <a:bodyPr/>
                    <a:lstStyle/>
                    <a:p>
                      <a:pPr algn="just">
                        <a:lnSpc>
                          <a:spcPct val="115000"/>
                        </a:lnSpc>
                        <a:spcAft>
                          <a:spcPts val="0"/>
                        </a:spcAft>
                      </a:pPr>
                      <a:r>
                        <a:rPr lang="en-IN" sz="1600" dirty="0">
                          <a:latin typeface="Calibri"/>
                          <a:ea typeface="Calibri"/>
                          <a:cs typeface="Times New Roman"/>
                        </a:rPr>
                        <a:t>1</a:t>
                      </a:r>
                    </a:p>
                  </a:txBody>
                  <a:tcPr marL="68580" marR="68580" marT="0" marB="0"/>
                </a:tc>
                <a:tc>
                  <a:txBody>
                    <a:bodyPr/>
                    <a:lstStyle/>
                    <a:p>
                      <a:pPr algn="just">
                        <a:lnSpc>
                          <a:spcPct val="115000"/>
                        </a:lnSpc>
                        <a:spcAft>
                          <a:spcPts val="0"/>
                        </a:spcAft>
                      </a:pPr>
                      <a:r>
                        <a:rPr lang="en-IN" sz="1600" dirty="0" err="1">
                          <a:latin typeface="Calibri"/>
                          <a:ea typeface="Calibri"/>
                          <a:cs typeface="Times New Roman"/>
                        </a:rPr>
                        <a:t>Er</a:t>
                      </a:r>
                      <a:r>
                        <a:rPr lang="en-IN" sz="1600" dirty="0">
                          <a:latin typeface="Calibri"/>
                          <a:ea typeface="Calibri"/>
                          <a:cs typeface="Times New Roman"/>
                        </a:rPr>
                        <a:t>. </a:t>
                      </a:r>
                      <a:r>
                        <a:rPr lang="en-IN" sz="1600" dirty="0" smtClean="0">
                          <a:latin typeface="Calibri"/>
                          <a:ea typeface="Calibri"/>
                          <a:cs typeface="Times New Roman"/>
                        </a:rPr>
                        <a:t>S.K. </a:t>
                      </a:r>
                      <a:r>
                        <a:rPr lang="en-IN" sz="1600" dirty="0" err="1" smtClean="0">
                          <a:latin typeface="Calibri"/>
                          <a:ea typeface="Calibri"/>
                          <a:cs typeface="Times New Roman"/>
                        </a:rPr>
                        <a:t>Balabantaray</a:t>
                      </a:r>
                      <a:endParaRPr lang="en-IN" sz="1600" dirty="0">
                        <a:latin typeface="Calibri"/>
                        <a:ea typeface="Calibri"/>
                        <a:cs typeface="Times New Roman"/>
                      </a:endParaRPr>
                    </a:p>
                  </a:txBody>
                  <a:tcPr marL="68580" marR="68580" marT="0" marB="0"/>
                </a:tc>
                <a:tc>
                  <a:txBody>
                    <a:bodyPr/>
                    <a:lstStyle/>
                    <a:p>
                      <a:pPr algn="just">
                        <a:lnSpc>
                          <a:spcPct val="115000"/>
                        </a:lnSpc>
                        <a:spcAft>
                          <a:spcPts val="0"/>
                        </a:spcAft>
                      </a:pPr>
                      <a:r>
                        <a:rPr lang="en-IN" sz="1600" dirty="0">
                          <a:latin typeface="Calibri"/>
                          <a:ea typeface="Calibri"/>
                          <a:cs typeface="Times New Roman"/>
                        </a:rPr>
                        <a:t>Director, </a:t>
                      </a:r>
                      <a:r>
                        <a:rPr lang="en-IN" sz="1600" dirty="0" err="1">
                          <a:latin typeface="Calibri"/>
                          <a:ea typeface="Calibri"/>
                          <a:cs typeface="Times New Roman"/>
                        </a:rPr>
                        <a:t>Hydrometry</a:t>
                      </a:r>
                      <a:endParaRPr lang="en-IN" sz="1600" dirty="0">
                        <a:latin typeface="Calibri"/>
                        <a:ea typeface="Calibri"/>
                        <a:cs typeface="Times New Roman"/>
                      </a:endParaRPr>
                    </a:p>
                  </a:txBody>
                  <a:tcPr marL="68580" marR="68580" marT="0" marB="0"/>
                </a:tc>
                <a:tc>
                  <a:txBody>
                    <a:bodyPr/>
                    <a:lstStyle/>
                    <a:p>
                      <a:pPr algn="l">
                        <a:lnSpc>
                          <a:spcPct val="115000"/>
                        </a:lnSpc>
                        <a:spcAft>
                          <a:spcPts val="0"/>
                        </a:spcAft>
                      </a:pPr>
                      <a:r>
                        <a:rPr lang="en-IN" sz="1600" dirty="0">
                          <a:latin typeface="Calibri"/>
                          <a:ea typeface="Calibri"/>
                          <a:cs typeface="Times New Roman"/>
                        </a:rPr>
                        <a:t>Nodal Officer, NHP </a:t>
                      </a:r>
                      <a:r>
                        <a:rPr lang="en-IN" sz="1600" dirty="0" smtClean="0">
                          <a:latin typeface="Calibri"/>
                          <a:ea typeface="Calibri"/>
                          <a:cs typeface="Times New Roman"/>
                        </a:rPr>
                        <a:t>                  ( </a:t>
                      </a:r>
                      <a:r>
                        <a:rPr lang="en-IN" sz="1600" dirty="0">
                          <a:latin typeface="Calibri"/>
                          <a:ea typeface="Calibri"/>
                          <a:cs typeface="Times New Roman"/>
                        </a:rPr>
                        <a:t>Odisha –SW)</a:t>
                      </a:r>
                    </a:p>
                  </a:txBody>
                  <a:tcPr marL="68580" marR="68580" marT="0" marB="0"/>
                </a:tc>
              </a:tr>
              <a:tr h="570821">
                <a:tc>
                  <a:txBody>
                    <a:bodyPr/>
                    <a:lstStyle/>
                    <a:p>
                      <a:pPr algn="just">
                        <a:lnSpc>
                          <a:spcPct val="115000"/>
                        </a:lnSpc>
                        <a:spcAft>
                          <a:spcPts val="0"/>
                        </a:spcAft>
                      </a:pPr>
                      <a:r>
                        <a:rPr lang="en-IN" sz="1600">
                          <a:latin typeface="Calibri"/>
                          <a:ea typeface="Calibri"/>
                          <a:cs typeface="Times New Roman"/>
                        </a:rPr>
                        <a:t>2</a:t>
                      </a:r>
                    </a:p>
                  </a:txBody>
                  <a:tcPr marL="68580" marR="68580" marT="0" marB="0"/>
                </a:tc>
                <a:tc>
                  <a:txBody>
                    <a:bodyPr/>
                    <a:lstStyle/>
                    <a:p>
                      <a:pPr algn="just">
                        <a:lnSpc>
                          <a:spcPct val="115000"/>
                        </a:lnSpc>
                        <a:spcAft>
                          <a:spcPts val="0"/>
                        </a:spcAft>
                      </a:pPr>
                      <a:r>
                        <a:rPr lang="en-IN" sz="1600" dirty="0" err="1">
                          <a:latin typeface="Calibri"/>
                          <a:ea typeface="Calibri"/>
                          <a:cs typeface="Times New Roman"/>
                        </a:rPr>
                        <a:t>Er</a:t>
                      </a:r>
                      <a:r>
                        <a:rPr lang="en-IN" sz="1600" dirty="0">
                          <a:latin typeface="Calibri"/>
                          <a:ea typeface="Calibri"/>
                          <a:cs typeface="Times New Roman"/>
                        </a:rPr>
                        <a:t>. </a:t>
                      </a:r>
                      <a:r>
                        <a:rPr lang="en-IN" sz="1600" dirty="0" err="1" smtClean="0">
                          <a:latin typeface="Calibri"/>
                          <a:ea typeface="Calibri"/>
                          <a:cs typeface="Times New Roman"/>
                        </a:rPr>
                        <a:t>Judhisthi</a:t>
                      </a:r>
                      <a:r>
                        <a:rPr lang="en-IN" sz="1600" baseline="0" dirty="0" err="1" smtClean="0">
                          <a:latin typeface="Calibri"/>
                          <a:ea typeface="Calibri"/>
                          <a:cs typeface="Times New Roman"/>
                        </a:rPr>
                        <a:t>r</a:t>
                      </a:r>
                      <a:r>
                        <a:rPr lang="en-IN" sz="1600" dirty="0" smtClean="0">
                          <a:latin typeface="Calibri"/>
                          <a:ea typeface="Calibri"/>
                          <a:cs typeface="Times New Roman"/>
                        </a:rPr>
                        <a:t> </a:t>
                      </a:r>
                      <a:r>
                        <a:rPr lang="en-IN" sz="1600" dirty="0" err="1">
                          <a:latin typeface="Calibri"/>
                          <a:ea typeface="Calibri"/>
                          <a:cs typeface="Times New Roman"/>
                        </a:rPr>
                        <a:t>Naik</a:t>
                      </a:r>
                      <a:endParaRPr lang="en-IN" sz="1600" dirty="0">
                        <a:latin typeface="Calibri"/>
                        <a:ea typeface="Calibri"/>
                        <a:cs typeface="Times New Roman"/>
                      </a:endParaRPr>
                    </a:p>
                  </a:txBody>
                  <a:tcPr marL="68580" marR="68580" marT="0" marB="0"/>
                </a:tc>
                <a:tc>
                  <a:txBody>
                    <a:bodyPr/>
                    <a:lstStyle/>
                    <a:p>
                      <a:pPr algn="just">
                        <a:lnSpc>
                          <a:spcPct val="115000"/>
                        </a:lnSpc>
                        <a:spcAft>
                          <a:spcPts val="0"/>
                        </a:spcAft>
                      </a:pPr>
                      <a:r>
                        <a:rPr lang="en-IN" sz="1600">
                          <a:latin typeface="Calibri"/>
                          <a:ea typeface="Calibri"/>
                          <a:cs typeface="Times New Roman"/>
                        </a:rPr>
                        <a:t>Dy. Director</a:t>
                      </a:r>
                    </a:p>
                  </a:txBody>
                  <a:tcPr marL="68580" marR="68580" marT="0" marB="0"/>
                </a:tc>
                <a:tc>
                  <a:txBody>
                    <a:bodyPr/>
                    <a:lstStyle/>
                    <a:p>
                      <a:pPr algn="l">
                        <a:lnSpc>
                          <a:spcPct val="115000"/>
                        </a:lnSpc>
                        <a:spcAft>
                          <a:spcPts val="0"/>
                        </a:spcAft>
                      </a:pPr>
                      <a:r>
                        <a:rPr lang="en-IN" sz="1600" dirty="0">
                          <a:latin typeface="Calibri"/>
                          <a:ea typeface="Calibri"/>
                          <a:cs typeface="Times New Roman"/>
                        </a:rPr>
                        <a:t>Sr. Water Management Expert</a:t>
                      </a:r>
                    </a:p>
                  </a:txBody>
                  <a:tcPr marL="68580" marR="68580" marT="0" marB="0"/>
                </a:tc>
              </a:tr>
              <a:tr h="388893">
                <a:tc>
                  <a:txBody>
                    <a:bodyPr/>
                    <a:lstStyle/>
                    <a:p>
                      <a:pPr algn="just">
                        <a:lnSpc>
                          <a:spcPct val="115000"/>
                        </a:lnSpc>
                        <a:spcAft>
                          <a:spcPts val="0"/>
                        </a:spcAft>
                      </a:pPr>
                      <a:r>
                        <a:rPr lang="en-IN" sz="1600">
                          <a:latin typeface="Calibri"/>
                          <a:ea typeface="Calibri"/>
                          <a:cs typeface="Times New Roman"/>
                        </a:rPr>
                        <a:t>3</a:t>
                      </a:r>
                    </a:p>
                  </a:txBody>
                  <a:tcPr marL="68580" marR="68580" marT="0" marB="0"/>
                </a:tc>
                <a:tc>
                  <a:txBody>
                    <a:bodyPr/>
                    <a:lstStyle/>
                    <a:p>
                      <a:pPr algn="just">
                        <a:lnSpc>
                          <a:spcPct val="115000"/>
                        </a:lnSpc>
                        <a:spcAft>
                          <a:spcPts val="0"/>
                        </a:spcAft>
                      </a:pPr>
                      <a:r>
                        <a:rPr lang="en-IN" sz="1600" dirty="0" err="1">
                          <a:latin typeface="Calibri"/>
                          <a:ea typeface="Calibri"/>
                          <a:cs typeface="Times New Roman"/>
                        </a:rPr>
                        <a:t>Er</a:t>
                      </a:r>
                      <a:r>
                        <a:rPr lang="en-IN" sz="1600" dirty="0">
                          <a:latin typeface="Calibri"/>
                          <a:ea typeface="Calibri"/>
                          <a:cs typeface="Times New Roman"/>
                        </a:rPr>
                        <a:t>. N.K. </a:t>
                      </a:r>
                      <a:r>
                        <a:rPr lang="en-IN" sz="1600" dirty="0" err="1">
                          <a:latin typeface="Calibri"/>
                          <a:ea typeface="Calibri"/>
                          <a:cs typeface="Times New Roman"/>
                        </a:rPr>
                        <a:t>Sahoo</a:t>
                      </a:r>
                      <a:endParaRPr lang="en-IN" sz="1600" dirty="0">
                        <a:latin typeface="Calibri"/>
                        <a:ea typeface="Calibri"/>
                        <a:cs typeface="Times New Roman"/>
                      </a:endParaRPr>
                    </a:p>
                  </a:txBody>
                  <a:tcPr marL="68580" marR="68580" marT="0" marB="0"/>
                </a:tc>
                <a:tc>
                  <a:txBody>
                    <a:bodyPr/>
                    <a:lstStyle/>
                    <a:p>
                      <a:pPr algn="just">
                        <a:lnSpc>
                          <a:spcPct val="115000"/>
                        </a:lnSpc>
                        <a:spcAft>
                          <a:spcPts val="0"/>
                        </a:spcAft>
                      </a:pPr>
                      <a:r>
                        <a:rPr lang="en-IN" sz="1600">
                          <a:latin typeface="Calibri"/>
                          <a:ea typeface="Calibri"/>
                          <a:cs typeface="Times New Roman"/>
                        </a:rPr>
                        <a:t>Dy. Director</a:t>
                      </a:r>
                    </a:p>
                  </a:txBody>
                  <a:tcPr marL="68580" marR="68580" marT="0" marB="0"/>
                </a:tc>
                <a:tc>
                  <a:txBody>
                    <a:bodyPr/>
                    <a:lstStyle/>
                    <a:p>
                      <a:pPr algn="l">
                        <a:lnSpc>
                          <a:spcPct val="115000"/>
                        </a:lnSpc>
                        <a:spcAft>
                          <a:spcPts val="0"/>
                        </a:spcAft>
                      </a:pPr>
                      <a:r>
                        <a:rPr lang="en-IN" sz="1600" dirty="0">
                          <a:latin typeface="Calibri"/>
                          <a:ea typeface="Calibri"/>
                          <a:cs typeface="Times New Roman"/>
                        </a:rPr>
                        <a:t>Procurement Expert</a:t>
                      </a:r>
                    </a:p>
                  </a:txBody>
                  <a:tcPr marL="68580" marR="68580" marT="0" marB="0"/>
                </a:tc>
              </a:tr>
              <a:tr h="388893">
                <a:tc>
                  <a:txBody>
                    <a:bodyPr/>
                    <a:lstStyle/>
                    <a:p>
                      <a:pPr algn="just">
                        <a:lnSpc>
                          <a:spcPct val="115000"/>
                        </a:lnSpc>
                        <a:spcAft>
                          <a:spcPts val="0"/>
                        </a:spcAft>
                      </a:pPr>
                      <a:r>
                        <a:rPr lang="en-IN" sz="1600">
                          <a:latin typeface="Calibri"/>
                          <a:ea typeface="Calibri"/>
                          <a:cs typeface="Times New Roman"/>
                        </a:rPr>
                        <a:t>4</a:t>
                      </a:r>
                    </a:p>
                  </a:txBody>
                  <a:tcPr marL="68580" marR="68580" marT="0" marB="0"/>
                </a:tc>
                <a:tc>
                  <a:txBody>
                    <a:bodyPr/>
                    <a:lstStyle/>
                    <a:p>
                      <a:pPr algn="just">
                        <a:lnSpc>
                          <a:spcPct val="115000"/>
                        </a:lnSpc>
                        <a:spcAft>
                          <a:spcPts val="0"/>
                        </a:spcAft>
                      </a:pPr>
                      <a:r>
                        <a:rPr lang="en-IN" sz="1600" dirty="0" err="1">
                          <a:latin typeface="Calibri"/>
                          <a:ea typeface="Calibri"/>
                          <a:cs typeface="Times New Roman"/>
                        </a:rPr>
                        <a:t>Er</a:t>
                      </a:r>
                      <a:r>
                        <a:rPr lang="en-IN" sz="1600" dirty="0">
                          <a:latin typeface="Calibri"/>
                          <a:ea typeface="Calibri"/>
                          <a:cs typeface="Times New Roman"/>
                        </a:rPr>
                        <a:t>. </a:t>
                      </a:r>
                      <a:r>
                        <a:rPr lang="en-IN" sz="1600" dirty="0" err="1">
                          <a:latin typeface="Calibri"/>
                          <a:ea typeface="Calibri"/>
                          <a:cs typeface="Times New Roman"/>
                        </a:rPr>
                        <a:t>S.N.Behera</a:t>
                      </a:r>
                      <a:endParaRPr lang="en-IN" sz="1600" dirty="0">
                        <a:latin typeface="Calibri"/>
                        <a:ea typeface="Calibri"/>
                        <a:cs typeface="Times New Roman"/>
                      </a:endParaRPr>
                    </a:p>
                  </a:txBody>
                  <a:tcPr marL="68580" marR="68580" marT="0" marB="0"/>
                </a:tc>
                <a:tc>
                  <a:txBody>
                    <a:bodyPr/>
                    <a:lstStyle/>
                    <a:p>
                      <a:pPr algn="just">
                        <a:lnSpc>
                          <a:spcPct val="115000"/>
                        </a:lnSpc>
                        <a:spcAft>
                          <a:spcPts val="0"/>
                        </a:spcAft>
                      </a:pPr>
                      <a:r>
                        <a:rPr lang="en-IN" sz="1600" dirty="0">
                          <a:latin typeface="Calibri"/>
                          <a:ea typeface="Calibri"/>
                          <a:cs typeface="Times New Roman"/>
                        </a:rPr>
                        <a:t>A.E.E.</a:t>
                      </a:r>
                    </a:p>
                  </a:txBody>
                  <a:tcPr marL="68580" marR="68580" marT="0" marB="0"/>
                </a:tc>
                <a:tc>
                  <a:txBody>
                    <a:bodyPr/>
                    <a:lstStyle/>
                    <a:p>
                      <a:pPr algn="l">
                        <a:lnSpc>
                          <a:spcPct val="115000"/>
                        </a:lnSpc>
                        <a:spcAft>
                          <a:spcPts val="0"/>
                        </a:spcAft>
                      </a:pPr>
                      <a:r>
                        <a:rPr lang="en-IN" sz="1600" dirty="0">
                          <a:latin typeface="Calibri"/>
                          <a:ea typeface="Calibri"/>
                          <a:cs typeface="Times New Roman"/>
                        </a:rPr>
                        <a:t>Hydrologist</a:t>
                      </a:r>
                    </a:p>
                  </a:txBody>
                  <a:tcPr marL="68580" marR="68580" marT="0" marB="0"/>
                </a:tc>
              </a:tr>
              <a:tr h="388893">
                <a:tc>
                  <a:txBody>
                    <a:bodyPr/>
                    <a:lstStyle/>
                    <a:p>
                      <a:pPr algn="just">
                        <a:lnSpc>
                          <a:spcPct val="115000"/>
                        </a:lnSpc>
                        <a:spcAft>
                          <a:spcPts val="0"/>
                        </a:spcAft>
                      </a:pPr>
                      <a:r>
                        <a:rPr lang="en-IN" sz="1600">
                          <a:latin typeface="Calibri"/>
                          <a:ea typeface="Calibri"/>
                          <a:cs typeface="Times New Roman"/>
                        </a:rPr>
                        <a:t>5</a:t>
                      </a:r>
                    </a:p>
                  </a:txBody>
                  <a:tcPr marL="68580" marR="68580" marT="0" marB="0"/>
                </a:tc>
                <a:tc>
                  <a:txBody>
                    <a:bodyPr/>
                    <a:lstStyle/>
                    <a:p>
                      <a:pPr algn="just">
                        <a:lnSpc>
                          <a:spcPct val="115000"/>
                        </a:lnSpc>
                        <a:spcAft>
                          <a:spcPts val="0"/>
                        </a:spcAft>
                      </a:pPr>
                      <a:r>
                        <a:rPr lang="en-IN" sz="1600">
                          <a:latin typeface="Calibri"/>
                          <a:ea typeface="Calibri"/>
                          <a:cs typeface="Times New Roman"/>
                        </a:rPr>
                        <a:t>Er. Rasmita Kumari Sahu</a:t>
                      </a:r>
                    </a:p>
                  </a:txBody>
                  <a:tcPr marL="68580" marR="68580" marT="0" marB="0"/>
                </a:tc>
                <a:tc>
                  <a:txBody>
                    <a:bodyPr/>
                    <a:lstStyle/>
                    <a:p>
                      <a:pPr algn="just">
                        <a:lnSpc>
                          <a:spcPct val="115000"/>
                        </a:lnSpc>
                        <a:spcAft>
                          <a:spcPts val="0"/>
                        </a:spcAft>
                      </a:pPr>
                      <a:r>
                        <a:rPr lang="en-IN" sz="1600" dirty="0">
                          <a:latin typeface="Calibri"/>
                          <a:ea typeface="Calibri"/>
                          <a:cs typeface="Times New Roman"/>
                        </a:rPr>
                        <a:t>A.E.E.</a:t>
                      </a:r>
                    </a:p>
                  </a:txBody>
                  <a:tcPr marL="68580" marR="68580" marT="0" marB="0"/>
                </a:tc>
                <a:tc>
                  <a:txBody>
                    <a:bodyPr/>
                    <a:lstStyle/>
                    <a:p>
                      <a:pPr algn="l">
                        <a:lnSpc>
                          <a:spcPct val="115000"/>
                        </a:lnSpc>
                        <a:spcAft>
                          <a:spcPts val="0"/>
                        </a:spcAft>
                      </a:pPr>
                      <a:r>
                        <a:rPr lang="en-IN" sz="1600" dirty="0">
                          <a:latin typeface="Calibri"/>
                          <a:ea typeface="Calibri"/>
                          <a:cs typeface="Times New Roman"/>
                        </a:rPr>
                        <a:t>Modeller</a:t>
                      </a:r>
                    </a:p>
                  </a:txBody>
                  <a:tcPr marL="68580" marR="68580" marT="0" marB="0"/>
                </a:tc>
              </a:tr>
              <a:tr h="570821">
                <a:tc>
                  <a:txBody>
                    <a:bodyPr/>
                    <a:lstStyle/>
                    <a:p>
                      <a:pPr algn="just">
                        <a:lnSpc>
                          <a:spcPct val="115000"/>
                        </a:lnSpc>
                        <a:spcAft>
                          <a:spcPts val="0"/>
                        </a:spcAft>
                      </a:pPr>
                      <a:r>
                        <a:rPr lang="en-IN" sz="1600" dirty="0">
                          <a:latin typeface="Calibri"/>
                          <a:ea typeface="Calibri"/>
                          <a:cs typeface="Times New Roman"/>
                        </a:rPr>
                        <a:t>6</a:t>
                      </a:r>
                    </a:p>
                  </a:txBody>
                  <a:tcPr marL="68580" marR="68580" marT="0" marB="0"/>
                </a:tc>
                <a:tc>
                  <a:txBody>
                    <a:bodyPr/>
                    <a:lstStyle/>
                    <a:p>
                      <a:pPr algn="just">
                        <a:lnSpc>
                          <a:spcPct val="115000"/>
                        </a:lnSpc>
                        <a:spcAft>
                          <a:spcPts val="0"/>
                        </a:spcAft>
                      </a:pPr>
                      <a:r>
                        <a:rPr lang="en-IN" sz="1600">
                          <a:latin typeface="Calibri"/>
                          <a:ea typeface="Calibri"/>
                          <a:cs typeface="Times New Roman"/>
                        </a:rPr>
                        <a:t>Er. Binit Charan Behera</a:t>
                      </a:r>
                    </a:p>
                  </a:txBody>
                  <a:tcPr marL="68580" marR="68580" marT="0" marB="0"/>
                </a:tc>
                <a:tc>
                  <a:txBody>
                    <a:bodyPr/>
                    <a:lstStyle/>
                    <a:p>
                      <a:pPr algn="just">
                        <a:lnSpc>
                          <a:spcPct val="115000"/>
                        </a:lnSpc>
                        <a:spcAft>
                          <a:spcPts val="0"/>
                        </a:spcAft>
                      </a:pPr>
                      <a:r>
                        <a:rPr lang="en-IN" sz="1600" dirty="0">
                          <a:latin typeface="Calibri"/>
                          <a:ea typeface="Calibri"/>
                          <a:cs typeface="Times New Roman"/>
                        </a:rPr>
                        <a:t>A.E.</a:t>
                      </a:r>
                    </a:p>
                  </a:txBody>
                  <a:tcPr marL="68580" marR="68580" marT="0" marB="0"/>
                </a:tc>
                <a:tc>
                  <a:txBody>
                    <a:bodyPr/>
                    <a:lstStyle/>
                    <a:p>
                      <a:pPr algn="l">
                        <a:lnSpc>
                          <a:spcPct val="115000"/>
                        </a:lnSpc>
                        <a:spcAft>
                          <a:spcPts val="0"/>
                        </a:spcAft>
                      </a:pPr>
                      <a:r>
                        <a:rPr lang="en-IN" sz="1600" dirty="0" err="1" smtClean="0">
                          <a:latin typeface="Calibri"/>
                          <a:ea typeface="Calibri"/>
                          <a:cs typeface="Times New Roman"/>
                        </a:rPr>
                        <a:t>Hydromet</a:t>
                      </a:r>
                      <a:r>
                        <a:rPr lang="en-IN" sz="1600" baseline="0" dirty="0" smtClean="0">
                          <a:latin typeface="Calibri"/>
                          <a:ea typeface="Calibri"/>
                          <a:cs typeface="Times New Roman"/>
                        </a:rPr>
                        <a:t> </a:t>
                      </a:r>
                      <a:r>
                        <a:rPr lang="en-IN" sz="1600" dirty="0" smtClean="0">
                          <a:latin typeface="Calibri"/>
                          <a:ea typeface="Calibri"/>
                          <a:cs typeface="Times New Roman"/>
                        </a:rPr>
                        <a:t>Instrumentation </a:t>
                      </a:r>
                      <a:r>
                        <a:rPr lang="en-IN" sz="1600" dirty="0">
                          <a:latin typeface="Calibri"/>
                          <a:ea typeface="Calibri"/>
                          <a:cs typeface="Times New Roman"/>
                        </a:rPr>
                        <a:t>Expert</a:t>
                      </a:r>
                    </a:p>
                  </a:txBody>
                  <a:tcPr marL="68580" marR="68580" marT="0" marB="0"/>
                </a:tc>
              </a:tr>
              <a:tr h="570821">
                <a:tc>
                  <a:txBody>
                    <a:bodyPr/>
                    <a:lstStyle/>
                    <a:p>
                      <a:pPr algn="just">
                        <a:lnSpc>
                          <a:spcPct val="115000"/>
                        </a:lnSpc>
                        <a:spcAft>
                          <a:spcPts val="0"/>
                        </a:spcAft>
                      </a:pPr>
                      <a:r>
                        <a:rPr lang="en-IN" sz="1600" dirty="0">
                          <a:latin typeface="Calibri"/>
                          <a:ea typeface="Calibri"/>
                          <a:cs typeface="Times New Roman"/>
                        </a:rPr>
                        <a:t>7</a:t>
                      </a:r>
                    </a:p>
                  </a:txBody>
                  <a:tcPr marL="68580" marR="68580" marT="0" marB="0"/>
                </a:tc>
                <a:tc>
                  <a:txBody>
                    <a:bodyPr/>
                    <a:lstStyle/>
                    <a:p>
                      <a:pPr algn="just">
                        <a:lnSpc>
                          <a:spcPct val="115000"/>
                        </a:lnSpc>
                        <a:spcAft>
                          <a:spcPts val="0"/>
                        </a:spcAft>
                      </a:pPr>
                      <a:r>
                        <a:rPr lang="en-IN" sz="1600">
                          <a:latin typeface="Calibri"/>
                          <a:ea typeface="Calibri"/>
                          <a:cs typeface="Times New Roman"/>
                        </a:rPr>
                        <a:t>Er. S.S.Das</a:t>
                      </a:r>
                    </a:p>
                  </a:txBody>
                  <a:tcPr marL="68580" marR="68580" marT="0" marB="0"/>
                </a:tc>
                <a:tc>
                  <a:txBody>
                    <a:bodyPr/>
                    <a:lstStyle/>
                    <a:p>
                      <a:pPr algn="just">
                        <a:lnSpc>
                          <a:spcPct val="115000"/>
                        </a:lnSpc>
                        <a:spcAft>
                          <a:spcPts val="0"/>
                        </a:spcAft>
                      </a:pPr>
                      <a:r>
                        <a:rPr lang="en-IN" sz="1600">
                          <a:latin typeface="Calibri"/>
                          <a:ea typeface="Calibri"/>
                          <a:cs typeface="Times New Roman"/>
                        </a:rPr>
                        <a:t>J.E.</a:t>
                      </a:r>
                    </a:p>
                  </a:txBody>
                  <a:tcPr marL="68580" marR="68580" marT="0" marB="0"/>
                </a:tc>
                <a:tc>
                  <a:txBody>
                    <a:bodyPr/>
                    <a:lstStyle/>
                    <a:p>
                      <a:pPr algn="l">
                        <a:lnSpc>
                          <a:spcPct val="115000"/>
                        </a:lnSpc>
                        <a:spcAft>
                          <a:spcPts val="0"/>
                        </a:spcAft>
                      </a:pPr>
                      <a:r>
                        <a:rPr lang="en-IN" sz="1600" dirty="0" err="1" smtClean="0">
                          <a:latin typeface="Calibri"/>
                          <a:ea typeface="Calibri"/>
                          <a:cs typeface="Times New Roman"/>
                        </a:rPr>
                        <a:t>Hydromet</a:t>
                      </a:r>
                      <a:r>
                        <a:rPr lang="en-IN" sz="1600" dirty="0" smtClean="0">
                          <a:latin typeface="Calibri"/>
                          <a:ea typeface="Calibri"/>
                          <a:cs typeface="Times New Roman"/>
                        </a:rPr>
                        <a:t> Instrumentation </a:t>
                      </a:r>
                      <a:r>
                        <a:rPr lang="en-IN" sz="1600" dirty="0">
                          <a:latin typeface="Calibri"/>
                          <a:ea typeface="Calibri"/>
                          <a:cs typeface="Times New Roman"/>
                        </a:rPr>
                        <a:t>Expert</a:t>
                      </a:r>
                    </a:p>
                  </a:txBody>
                  <a:tcPr marL="68580" marR="68580" marT="0" marB="0"/>
                </a:tc>
              </a:tr>
              <a:tr h="388893">
                <a:tc>
                  <a:txBody>
                    <a:bodyPr/>
                    <a:lstStyle/>
                    <a:p>
                      <a:pPr algn="just">
                        <a:lnSpc>
                          <a:spcPct val="115000"/>
                        </a:lnSpc>
                        <a:spcAft>
                          <a:spcPts val="0"/>
                        </a:spcAft>
                      </a:pPr>
                      <a:r>
                        <a:rPr lang="en-US" sz="1600" dirty="0" smtClean="0">
                          <a:latin typeface="Calibri"/>
                          <a:ea typeface="Calibri"/>
                          <a:cs typeface="Times New Roman"/>
                        </a:rPr>
                        <a:t>8</a:t>
                      </a:r>
                      <a:endParaRPr lang="en-IN" sz="1600" dirty="0">
                        <a:latin typeface="Calibri"/>
                        <a:ea typeface="Calibri"/>
                        <a:cs typeface="Times New Roman"/>
                      </a:endParaRPr>
                    </a:p>
                  </a:txBody>
                  <a:tcPr marL="68580" marR="68580" marT="0" marB="0"/>
                </a:tc>
                <a:tc>
                  <a:txBody>
                    <a:bodyPr/>
                    <a:lstStyle/>
                    <a:p>
                      <a:pPr algn="just">
                        <a:lnSpc>
                          <a:spcPct val="115000"/>
                        </a:lnSpc>
                        <a:spcAft>
                          <a:spcPts val="0"/>
                        </a:spcAft>
                      </a:pPr>
                      <a:r>
                        <a:rPr lang="en-IN" sz="1600">
                          <a:latin typeface="Calibri"/>
                          <a:ea typeface="Calibri"/>
                          <a:cs typeface="Times New Roman"/>
                        </a:rPr>
                        <a:t>Er. Abhimanyu Behera</a:t>
                      </a:r>
                    </a:p>
                  </a:txBody>
                  <a:tcPr marL="68580" marR="68580" marT="0" marB="0"/>
                </a:tc>
                <a:tc>
                  <a:txBody>
                    <a:bodyPr/>
                    <a:lstStyle/>
                    <a:p>
                      <a:pPr algn="just">
                        <a:lnSpc>
                          <a:spcPct val="115000"/>
                        </a:lnSpc>
                        <a:spcAft>
                          <a:spcPts val="0"/>
                        </a:spcAft>
                      </a:pPr>
                      <a:r>
                        <a:rPr lang="en-IN" sz="1600">
                          <a:latin typeface="Calibri"/>
                          <a:ea typeface="Calibri"/>
                          <a:cs typeface="Times New Roman"/>
                        </a:rPr>
                        <a:t>A.E.</a:t>
                      </a:r>
                    </a:p>
                  </a:txBody>
                  <a:tcPr marL="68580" marR="68580" marT="0" marB="0"/>
                </a:tc>
                <a:tc>
                  <a:txBody>
                    <a:bodyPr/>
                    <a:lstStyle/>
                    <a:p>
                      <a:pPr algn="l">
                        <a:lnSpc>
                          <a:spcPct val="115000"/>
                        </a:lnSpc>
                        <a:spcAft>
                          <a:spcPts val="0"/>
                        </a:spcAft>
                      </a:pPr>
                      <a:r>
                        <a:rPr lang="en-IN" sz="1600" dirty="0">
                          <a:latin typeface="Calibri"/>
                          <a:ea typeface="Calibri"/>
                          <a:cs typeface="Times New Roman"/>
                        </a:rPr>
                        <a:t>Data Entry Operator</a:t>
                      </a:r>
                    </a:p>
                  </a:txBody>
                  <a:tcPr marL="68580" marR="68580" marT="0" marB="0"/>
                </a:tc>
              </a:tr>
              <a:tr h="388893">
                <a:tc>
                  <a:txBody>
                    <a:bodyPr/>
                    <a:lstStyle/>
                    <a:p>
                      <a:pPr algn="just">
                        <a:lnSpc>
                          <a:spcPct val="115000"/>
                        </a:lnSpc>
                        <a:spcAft>
                          <a:spcPts val="0"/>
                        </a:spcAft>
                      </a:pPr>
                      <a:r>
                        <a:rPr lang="en-US" sz="1600" dirty="0" smtClean="0">
                          <a:latin typeface="Calibri"/>
                          <a:ea typeface="Calibri"/>
                          <a:cs typeface="Times New Roman"/>
                        </a:rPr>
                        <a:t>9</a:t>
                      </a:r>
                      <a:endParaRPr lang="en-IN" sz="1600" dirty="0">
                        <a:latin typeface="Calibri"/>
                        <a:ea typeface="Calibri"/>
                        <a:cs typeface="Times New Roman"/>
                      </a:endParaRPr>
                    </a:p>
                  </a:txBody>
                  <a:tcPr marL="68580" marR="68580" marT="0" marB="0"/>
                </a:tc>
                <a:tc>
                  <a:txBody>
                    <a:bodyPr/>
                    <a:lstStyle/>
                    <a:p>
                      <a:pPr algn="just">
                        <a:lnSpc>
                          <a:spcPct val="115000"/>
                        </a:lnSpc>
                        <a:spcAft>
                          <a:spcPts val="0"/>
                        </a:spcAft>
                      </a:pPr>
                      <a:r>
                        <a:rPr lang="en-IN" sz="1600">
                          <a:latin typeface="Calibri"/>
                          <a:ea typeface="Calibri"/>
                          <a:cs typeface="Times New Roman"/>
                        </a:rPr>
                        <a:t>Er. Jitendra Dash</a:t>
                      </a:r>
                    </a:p>
                  </a:txBody>
                  <a:tcPr marL="68580" marR="68580" marT="0" marB="0"/>
                </a:tc>
                <a:tc>
                  <a:txBody>
                    <a:bodyPr/>
                    <a:lstStyle/>
                    <a:p>
                      <a:pPr algn="just">
                        <a:lnSpc>
                          <a:spcPct val="115000"/>
                        </a:lnSpc>
                        <a:spcAft>
                          <a:spcPts val="0"/>
                        </a:spcAft>
                      </a:pPr>
                      <a:r>
                        <a:rPr lang="en-IN" sz="1600">
                          <a:latin typeface="Calibri"/>
                          <a:ea typeface="Calibri"/>
                          <a:cs typeface="Times New Roman"/>
                        </a:rPr>
                        <a:t>A.E.</a:t>
                      </a:r>
                    </a:p>
                  </a:txBody>
                  <a:tcPr marL="68580" marR="68580" marT="0" marB="0"/>
                </a:tc>
                <a:tc>
                  <a:txBody>
                    <a:bodyPr/>
                    <a:lstStyle/>
                    <a:p>
                      <a:pPr algn="l">
                        <a:lnSpc>
                          <a:spcPct val="115000"/>
                        </a:lnSpc>
                        <a:spcAft>
                          <a:spcPts val="0"/>
                        </a:spcAft>
                      </a:pPr>
                      <a:r>
                        <a:rPr lang="en-IN" sz="1600" dirty="0">
                          <a:latin typeface="Calibri"/>
                          <a:ea typeface="Calibri"/>
                          <a:cs typeface="Times New Roman"/>
                        </a:rPr>
                        <a:t>Data Entry Operator</a:t>
                      </a: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43306" y="1071546"/>
            <a:ext cx="1936620" cy="307777"/>
          </a:xfrm>
          <a:prstGeom prst="rect">
            <a:avLst/>
          </a:prstGeom>
          <a:noFill/>
          <a:ln w="28575">
            <a:solidFill>
              <a:schemeClr val="tx2"/>
            </a:solidFill>
          </a:ln>
        </p:spPr>
        <p:txBody>
          <a:bodyPr wrap="none" rtlCol="0">
            <a:spAutoFit/>
          </a:bodyPr>
          <a:lstStyle/>
          <a:p>
            <a:pPr algn="ctr"/>
            <a:r>
              <a:rPr lang="en-US" sz="1400" b="1" dirty="0" smtClean="0"/>
              <a:t>Project Co-</a:t>
            </a:r>
            <a:r>
              <a:rPr lang="en-US" sz="1400" b="1" dirty="0" err="1" smtClean="0"/>
              <a:t>ordinator</a:t>
            </a:r>
            <a:endParaRPr lang="en-IN" sz="1400" b="1" dirty="0"/>
          </a:p>
        </p:txBody>
      </p:sp>
      <p:sp>
        <p:nvSpPr>
          <p:cNvPr id="98" name="TextBox 97"/>
          <p:cNvSpPr txBox="1"/>
          <p:nvPr/>
        </p:nvSpPr>
        <p:spPr>
          <a:xfrm>
            <a:off x="571472" y="142852"/>
            <a:ext cx="807249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smtClean="0">
                <a:solidFill>
                  <a:srgbClr val="FF0000"/>
                </a:solidFill>
              </a:rPr>
              <a:t>STATE PROJECT MONITORING UNIT (SPMU)</a:t>
            </a:r>
            <a:endParaRPr lang="en-IN" sz="2400" b="1" dirty="0">
              <a:solidFill>
                <a:srgbClr val="FF0000"/>
              </a:solidFill>
            </a:endParaRPr>
          </a:p>
        </p:txBody>
      </p:sp>
      <p:sp>
        <p:nvSpPr>
          <p:cNvPr id="41" name="TextBox 40"/>
          <p:cNvSpPr txBox="1"/>
          <p:nvPr/>
        </p:nvSpPr>
        <p:spPr>
          <a:xfrm>
            <a:off x="6786578" y="1071546"/>
            <a:ext cx="1620958" cy="246221"/>
          </a:xfrm>
          <a:prstGeom prst="rect">
            <a:avLst/>
          </a:prstGeom>
          <a:noFill/>
          <a:ln w="19050">
            <a:solidFill>
              <a:schemeClr val="tx2"/>
            </a:solidFill>
          </a:ln>
        </p:spPr>
        <p:txBody>
          <a:bodyPr wrap="none" rtlCol="0">
            <a:spAutoFit/>
          </a:bodyPr>
          <a:lstStyle/>
          <a:p>
            <a:pPr algn="ctr"/>
            <a:r>
              <a:rPr lang="en-US" sz="1000" b="1" dirty="0" smtClean="0"/>
              <a:t>Engineer-In-Chief, P&amp;D</a:t>
            </a:r>
            <a:endParaRPr lang="en-IN" sz="1000" b="1" dirty="0"/>
          </a:p>
        </p:txBody>
      </p:sp>
      <p:cxnSp>
        <p:nvCxnSpPr>
          <p:cNvPr id="80" name="Straight Arrow Connector 79"/>
          <p:cNvCxnSpPr/>
          <p:nvPr/>
        </p:nvCxnSpPr>
        <p:spPr>
          <a:xfrm rot="5400000">
            <a:off x="4504530" y="1494618"/>
            <a:ext cx="276228"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5786446" y="2071678"/>
            <a:ext cx="1511952" cy="246221"/>
          </a:xfrm>
          <a:prstGeom prst="rect">
            <a:avLst/>
          </a:prstGeom>
          <a:noFill/>
          <a:ln w="19050">
            <a:solidFill>
              <a:schemeClr val="tx2"/>
            </a:solidFill>
          </a:ln>
        </p:spPr>
        <p:txBody>
          <a:bodyPr wrap="square" rtlCol="0">
            <a:spAutoFit/>
          </a:bodyPr>
          <a:lstStyle/>
          <a:p>
            <a:pPr algn="ctr"/>
            <a:r>
              <a:rPr lang="en-US" sz="1000" b="1" dirty="0" smtClean="0"/>
              <a:t>Director, </a:t>
            </a:r>
            <a:r>
              <a:rPr lang="en-US" sz="1000" b="1" dirty="0" err="1" smtClean="0"/>
              <a:t>Hydrometry</a:t>
            </a:r>
            <a:endParaRPr lang="en-IN" sz="1000" b="1" dirty="0"/>
          </a:p>
        </p:txBody>
      </p:sp>
      <p:cxnSp>
        <p:nvCxnSpPr>
          <p:cNvPr id="104" name="Straight Connector 103"/>
          <p:cNvCxnSpPr/>
          <p:nvPr/>
        </p:nvCxnSpPr>
        <p:spPr>
          <a:xfrm flipV="1">
            <a:off x="5572132" y="1214422"/>
            <a:ext cx="1214446" cy="1976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2000232" y="2000240"/>
            <a:ext cx="714380" cy="338554"/>
          </a:xfrm>
          <a:prstGeom prst="rect">
            <a:avLst/>
          </a:prstGeom>
          <a:noFill/>
        </p:spPr>
        <p:txBody>
          <a:bodyPr wrap="square" rtlCol="0">
            <a:spAutoFit/>
          </a:bodyPr>
          <a:lstStyle/>
          <a:p>
            <a:r>
              <a:rPr lang="en-US" sz="1600" b="1" dirty="0" smtClean="0">
                <a:solidFill>
                  <a:srgbClr val="7030A0"/>
                </a:solidFill>
              </a:rPr>
              <a:t>PMU</a:t>
            </a:r>
            <a:endParaRPr lang="en-IN" sz="1600" b="1" dirty="0">
              <a:solidFill>
                <a:srgbClr val="7030A0"/>
              </a:solidFill>
            </a:endParaRPr>
          </a:p>
        </p:txBody>
      </p:sp>
      <p:cxnSp>
        <p:nvCxnSpPr>
          <p:cNvPr id="179" name="Straight Connector 178"/>
          <p:cNvCxnSpPr/>
          <p:nvPr/>
        </p:nvCxnSpPr>
        <p:spPr>
          <a:xfrm>
            <a:off x="5357818" y="928670"/>
            <a:ext cx="350046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7894264" y="1892686"/>
            <a:ext cx="1928826"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0800000">
            <a:off x="5429256" y="2857496"/>
            <a:ext cx="3429024"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7358082" y="642918"/>
            <a:ext cx="928694" cy="338554"/>
          </a:xfrm>
          <a:prstGeom prst="rect">
            <a:avLst/>
          </a:prstGeom>
          <a:noFill/>
        </p:spPr>
        <p:txBody>
          <a:bodyPr wrap="square" rtlCol="0">
            <a:spAutoFit/>
          </a:bodyPr>
          <a:lstStyle/>
          <a:p>
            <a:r>
              <a:rPr lang="en-US" sz="1600" b="1" dirty="0" smtClean="0">
                <a:solidFill>
                  <a:srgbClr val="FF0000"/>
                </a:solidFill>
              </a:rPr>
              <a:t>SPMU</a:t>
            </a:r>
            <a:endParaRPr lang="en-IN" sz="1600" b="1" dirty="0">
              <a:solidFill>
                <a:srgbClr val="FF0000"/>
              </a:solidFill>
            </a:endParaRPr>
          </a:p>
        </p:txBody>
      </p:sp>
      <p:cxnSp>
        <p:nvCxnSpPr>
          <p:cNvPr id="106" name="Straight Connector 105"/>
          <p:cNvCxnSpPr>
            <a:stCxn id="59" idx="3"/>
            <a:endCxn id="100" idx="1"/>
          </p:cNvCxnSpPr>
          <p:nvPr/>
        </p:nvCxnSpPr>
        <p:spPr>
          <a:xfrm flipV="1">
            <a:off x="5501488" y="2194789"/>
            <a:ext cx="284958" cy="550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01158" y="4803828"/>
            <a:ext cx="714379" cy="553998"/>
          </a:xfrm>
          <a:prstGeom prst="rect">
            <a:avLst/>
          </a:prstGeom>
          <a:noFill/>
          <a:ln w="19050">
            <a:solidFill>
              <a:schemeClr val="tx2"/>
            </a:solidFill>
          </a:ln>
        </p:spPr>
        <p:txBody>
          <a:bodyPr wrap="square" rtlCol="0">
            <a:spAutoFit/>
          </a:bodyPr>
          <a:lstStyle/>
          <a:p>
            <a:pPr algn="ctr"/>
            <a:r>
              <a:rPr lang="en-US" sz="1000" b="1" dirty="0" smtClean="0"/>
              <a:t>DD, SDP</a:t>
            </a:r>
          </a:p>
          <a:p>
            <a:pPr algn="ctr"/>
            <a:r>
              <a:rPr lang="en-US" sz="1000" b="1" dirty="0" smtClean="0"/>
              <a:t>BBSR</a:t>
            </a:r>
          </a:p>
          <a:p>
            <a:pPr algn="ctr"/>
            <a:endParaRPr lang="en-IN" sz="1000" b="1" dirty="0"/>
          </a:p>
        </p:txBody>
      </p:sp>
      <p:sp>
        <p:nvSpPr>
          <p:cNvPr id="20" name="TextBox 19"/>
          <p:cNvSpPr txBox="1"/>
          <p:nvPr/>
        </p:nvSpPr>
        <p:spPr>
          <a:xfrm>
            <a:off x="4144166" y="4786322"/>
            <a:ext cx="928693" cy="553998"/>
          </a:xfrm>
          <a:prstGeom prst="rect">
            <a:avLst/>
          </a:prstGeom>
          <a:noFill/>
          <a:ln w="19050">
            <a:solidFill>
              <a:schemeClr val="tx2"/>
            </a:solidFill>
          </a:ln>
        </p:spPr>
        <p:txBody>
          <a:bodyPr wrap="square" rtlCol="0">
            <a:spAutoFit/>
          </a:bodyPr>
          <a:lstStyle/>
          <a:p>
            <a:pPr algn="ctr"/>
            <a:r>
              <a:rPr lang="en-US" sz="1000" b="1" dirty="0" smtClean="0"/>
              <a:t>DD, DA &amp; P </a:t>
            </a:r>
          </a:p>
          <a:p>
            <a:pPr algn="ctr"/>
            <a:r>
              <a:rPr lang="en-US" sz="1000" b="1" dirty="0" smtClean="0"/>
              <a:t>BBSR</a:t>
            </a:r>
          </a:p>
          <a:p>
            <a:pPr algn="ctr"/>
            <a:r>
              <a:rPr lang="en-US" sz="1000" b="1" dirty="0" smtClean="0"/>
              <a:t>(</a:t>
            </a:r>
            <a:r>
              <a:rPr lang="en-US" sz="1000" b="1" dirty="0" smtClean="0">
                <a:latin typeface="+mj-lt"/>
              </a:rPr>
              <a:t>3</a:t>
            </a:r>
            <a:r>
              <a:rPr lang="en-US" sz="1000" b="1" dirty="0" smtClean="0"/>
              <a:t> Sub-Div.)</a:t>
            </a:r>
            <a:endParaRPr lang="en-IN" sz="1000" b="1" dirty="0"/>
          </a:p>
        </p:txBody>
      </p:sp>
      <p:sp>
        <p:nvSpPr>
          <p:cNvPr id="21" name="TextBox 20"/>
          <p:cNvSpPr txBox="1"/>
          <p:nvPr/>
        </p:nvSpPr>
        <p:spPr>
          <a:xfrm>
            <a:off x="6930247" y="4786322"/>
            <a:ext cx="1133645" cy="553998"/>
          </a:xfrm>
          <a:prstGeom prst="rect">
            <a:avLst/>
          </a:prstGeom>
          <a:noFill/>
          <a:ln w="19050">
            <a:solidFill>
              <a:schemeClr val="tx2"/>
            </a:solidFill>
          </a:ln>
        </p:spPr>
        <p:txBody>
          <a:bodyPr wrap="none" rtlCol="0">
            <a:spAutoFit/>
          </a:bodyPr>
          <a:lstStyle/>
          <a:p>
            <a:pPr algn="ctr"/>
            <a:r>
              <a:rPr lang="en-US" sz="1000" b="1" dirty="0" smtClean="0"/>
              <a:t>DD, Hyd. North</a:t>
            </a:r>
          </a:p>
          <a:p>
            <a:pPr algn="ctr"/>
            <a:r>
              <a:rPr lang="en-US" sz="1000" b="1" dirty="0" smtClean="0"/>
              <a:t>Zone, Bolangir</a:t>
            </a:r>
          </a:p>
          <a:p>
            <a:pPr algn="ctr"/>
            <a:r>
              <a:rPr lang="en-US" sz="1000" b="1" dirty="0" smtClean="0"/>
              <a:t>( </a:t>
            </a:r>
            <a:r>
              <a:rPr lang="en-US" sz="1000" b="1" dirty="0" smtClean="0">
                <a:latin typeface="+mj-lt"/>
              </a:rPr>
              <a:t>2</a:t>
            </a:r>
            <a:r>
              <a:rPr lang="en-US" sz="1000" b="1" dirty="0" smtClean="0"/>
              <a:t> Sub-Div.)</a:t>
            </a:r>
            <a:endParaRPr lang="en-IN" sz="1000" b="1" dirty="0"/>
          </a:p>
        </p:txBody>
      </p:sp>
      <p:sp>
        <p:nvSpPr>
          <p:cNvPr id="22" name="TextBox 21"/>
          <p:cNvSpPr txBox="1"/>
          <p:nvPr/>
        </p:nvSpPr>
        <p:spPr>
          <a:xfrm>
            <a:off x="5509040" y="4786322"/>
            <a:ext cx="1128835" cy="553998"/>
          </a:xfrm>
          <a:prstGeom prst="rect">
            <a:avLst/>
          </a:prstGeom>
          <a:noFill/>
          <a:ln w="19050">
            <a:solidFill>
              <a:schemeClr val="tx2"/>
            </a:solidFill>
          </a:ln>
        </p:spPr>
        <p:txBody>
          <a:bodyPr wrap="none" rtlCol="0">
            <a:spAutoFit/>
          </a:bodyPr>
          <a:lstStyle/>
          <a:p>
            <a:pPr algn="ctr"/>
            <a:r>
              <a:rPr lang="en-US" sz="1000" b="1" dirty="0" smtClean="0"/>
              <a:t>DD, Hyd. South</a:t>
            </a:r>
          </a:p>
          <a:p>
            <a:pPr algn="ctr"/>
            <a:r>
              <a:rPr lang="en-US" sz="1000" b="1" dirty="0" smtClean="0"/>
              <a:t>Zone, Jeypore</a:t>
            </a:r>
          </a:p>
          <a:p>
            <a:pPr algn="ctr"/>
            <a:r>
              <a:rPr lang="en-US" sz="1000" b="1" dirty="0" smtClean="0"/>
              <a:t>(</a:t>
            </a:r>
            <a:r>
              <a:rPr lang="en-US" sz="1000" b="1" dirty="0" smtClean="0">
                <a:latin typeface="+mj-lt"/>
              </a:rPr>
              <a:t>4 </a:t>
            </a:r>
            <a:r>
              <a:rPr lang="en-US" sz="1000" b="1" dirty="0" smtClean="0"/>
              <a:t>Sub-Div.)</a:t>
            </a:r>
            <a:endParaRPr lang="en-IN" sz="1000" b="1" dirty="0"/>
          </a:p>
        </p:txBody>
      </p:sp>
      <p:sp>
        <p:nvSpPr>
          <p:cNvPr id="59" name="TextBox 58"/>
          <p:cNvSpPr txBox="1"/>
          <p:nvPr/>
        </p:nvSpPr>
        <p:spPr>
          <a:xfrm>
            <a:off x="3644100" y="2000240"/>
            <a:ext cx="1857388" cy="400110"/>
          </a:xfrm>
          <a:prstGeom prst="rect">
            <a:avLst/>
          </a:prstGeom>
          <a:noFill/>
          <a:ln w="19050">
            <a:solidFill>
              <a:schemeClr val="tx2"/>
            </a:solidFill>
          </a:ln>
        </p:spPr>
        <p:txBody>
          <a:bodyPr wrap="square" rtlCol="0">
            <a:spAutoFit/>
          </a:bodyPr>
          <a:lstStyle/>
          <a:p>
            <a:pPr algn="ctr"/>
            <a:r>
              <a:rPr lang="en-US" sz="1000" b="1" dirty="0" smtClean="0"/>
              <a:t>Nodal Officer             (Odisha Surface Water)</a:t>
            </a:r>
            <a:endParaRPr lang="en-IN" sz="1000" b="1" dirty="0"/>
          </a:p>
        </p:txBody>
      </p:sp>
      <p:sp>
        <p:nvSpPr>
          <p:cNvPr id="67" name="TextBox 66"/>
          <p:cNvSpPr txBox="1"/>
          <p:nvPr/>
        </p:nvSpPr>
        <p:spPr>
          <a:xfrm>
            <a:off x="286514" y="3143248"/>
            <a:ext cx="857256" cy="517065"/>
          </a:xfrm>
          <a:prstGeom prst="rect">
            <a:avLst/>
          </a:prstGeom>
          <a:noFill/>
          <a:ln w="19050">
            <a:solidFill>
              <a:schemeClr val="tx2"/>
            </a:solidFill>
          </a:ln>
        </p:spPr>
        <p:txBody>
          <a:bodyPr wrap="square" rtlCol="0">
            <a:spAutoFit/>
          </a:bodyPr>
          <a:lstStyle/>
          <a:p>
            <a:pPr algn="ctr">
              <a:lnSpc>
                <a:spcPct val="115000"/>
              </a:lnSpc>
            </a:pPr>
            <a:r>
              <a:rPr lang="en-IN" sz="800" dirty="0" smtClean="0">
                <a:latin typeface="Calibri"/>
                <a:ea typeface="Calibri"/>
                <a:cs typeface="Times New Roman"/>
              </a:rPr>
              <a:t>Sr. Water Management Expert (1 No.)</a:t>
            </a:r>
            <a:endParaRPr lang="en-IN" sz="800" dirty="0">
              <a:latin typeface="Calibri"/>
              <a:ea typeface="Calibri"/>
              <a:cs typeface="Times New Roman"/>
            </a:endParaRPr>
          </a:p>
        </p:txBody>
      </p:sp>
      <p:cxnSp>
        <p:nvCxnSpPr>
          <p:cNvPr id="87" name="Straight Arrow Connector 86"/>
          <p:cNvCxnSpPr/>
          <p:nvPr/>
        </p:nvCxnSpPr>
        <p:spPr>
          <a:xfrm rot="5400000">
            <a:off x="4273574" y="2628129"/>
            <a:ext cx="45715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4237855" y="3449664"/>
            <a:ext cx="2100224"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215208" y="3143248"/>
            <a:ext cx="785817" cy="517065"/>
          </a:xfrm>
          <a:prstGeom prst="rect">
            <a:avLst/>
          </a:prstGeom>
          <a:noFill/>
          <a:ln w="19050">
            <a:solidFill>
              <a:schemeClr val="tx2"/>
            </a:solidFill>
          </a:ln>
        </p:spPr>
        <p:txBody>
          <a:bodyPr wrap="square" rtlCol="0">
            <a:spAutoFit/>
          </a:bodyPr>
          <a:lstStyle/>
          <a:p>
            <a:pPr algn="ctr">
              <a:lnSpc>
                <a:spcPct val="115000"/>
              </a:lnSpc>
            </a:pPr>
            <a:r>
              <a:rPr lang="en-IN" sz="800" dirty="0" smtClean="0">
                <a:latin typeface="Calibri"/>
                <a:ea typeface="Calibri"/>
                <a:cs typeface="Times New Roman"/>
              </a:rPr>
              <a:t>Procurement Expert                 (1 No.)</a:t>
            </a:r>
            <a:endParaRPr lang="en-IN" sz="800" dirty="0">
              <a:latin typeface="Calibri"/>
              <a:ea typeface="Calibri"/>
              <a:cs typeface="Times New Roman"/>
            </a:endParaRPr>
          </a:p>
        </p:txBody>
      </p:sp>
      <p:sp>
        <p:nvSpPr>
          <p:cNvPr id="115" name="TextBox 114"/>
          <p:cNvSpPr txBox="1"/>
          <p:nvPr/>
        </p:nvSpPr>
        <p:spPr>
          <a:xfrm>
            <a:off x="2072464" y="3143248"/>
            <a:ext cx="714379" cy="517065"/>
          </a:xfrm>
          <a:prstGeom prst="rect">
            <a:avLst/>
          </a:prstGeom>
          <a:noFill/>
          <a:ln w="19050">
            <a:solidFill>
              <a:schemeClr val="tx2"/>
            </a:solidFill>
          </a:ln>
        </p:spPr>
        <p:txBody>
          <a:bodyPr wrap="square" rtlCol="0">
            <a:spAutoFit/>
          </a:bodyPr>
          <a:lstStyle/>
          <a:p>
            <a:pPr algn="ctr">
              <a:lnSpc>
                <a:spcPct val="115000"/>
              </a:lnSpc>
            </a:pPr>
            <a:r>
              <a:rPr lang="en-IN" sz="800" dirty="0" smtClean="0">
                <a:latin typeface="Calibri"/>
                <a:ea typeface="Calibri"/>
                <a:cs typeface="Times New Roman"/>
              </a:rPr>
              <a:t>Hydrologist   (1 No.)</a:t>
            </a:r>
          </a:p>
          <a:p>
            <a:pPr>
              <a:lnSpc>
                <a:spcPct val="115000"/>
              </a:lnSpc>
            </a:pPr>
            <a:endParaRPr lang="en-IN" sz="800" dirty="0">
              <a:latin typeface="Calibri"/>
              <a:ea typeface="Calibri"/>
              <a:cs typeface="Times New Roman"/>
            </a:endParaRPr>
          </a:p>
        </p:txBody>
      </p:sp>
      <p:sp>
        <p:nvSpPr>
          <p:cNvPr id="116" name="TextBox 115"/>
          <p:cNvSpPr txBox="1"/>
          <p:nvPr/>
        </p:nvSpPr>
        <p:spPr>
          <a:xfrm>
            <a:off x="2858282" y="3143248"/>
            <a:ext cx="571504" cy="517065"/>
          </a:xfrm>
          <a:prstGeom prst="rect">
            <a:avLst/>
          </a:prstGeom>
          <a:noFill/>
          <a:ln w="19050">
            <a:solidFill>
              <a:schemeClr val="tx2"/>
            </a:solidFill>
          </a:ln>
        </p:spPr>
        <p:txBody>
          <a:bodyPr wrap="square" rtlCol="0">
            <a:spAutoFit/>
          </a:bodyPr>
          <a:lstStyle/>
          <a:p>
            <a:pPr algn="ctr">
              <a:lnSpc>
                <a:spcPct val="115000"/>
              </a:lnSpc>
            </a:pPr>
            <a:r>
              <a:rPr lang="en-IN" sz="800" dirty="0" smtClean="0">
                <a:latin typeface="Calibri"/>
                <a:ea typeface="Calibri"/>
                <a:cs typeface="Times New Roman"/>
              </a:rPr>
              <a:t>Modeller        (1 No.)</a:t>
            </a:r>
            <a:endParaRPr lang="en-US" sz="800" dirty="0" smtClean="0">
              <a:latin typeface="Calibri"/>
              <a:ea typeface="Calibri"/>
              <a:cs typeface="Times New Roman"/>
            </a:endParaRPr>
          </a:p>
          <a:p>
            <a:pPr>
              <a:lnSpc>
                <a:spcPct val="115000"/>
              </a:lnSpc>
            </a:pPr>
            <a:endParaRPr lang="en-IN" sz="800" dirty="0">
              <a:latin typeface="Calibri"/>
              <a:ea typeface="Calibri"/>
              <a:cs typeface="Times New Roman"/>
            </a:endParaRPr>
          </a:p>
        </p:txBody>
      </p:sp>
      <p:sp>
        <p:nvSpPr>
          <p:cNvPr id="117" name="TextBox 116"/>
          <p:cNvSpPr txBox="1"/>
          <p:nvPr/>
        </p:nvSpPr>
        <p:spPr>
          <a:xfrm>
            <a:off x="3501224" y="3126249"/>
            <a:ext cx="928694" cy="517065"/>
          </a:xfrm>
          <a:prstGeom prst="rect">
            <a:avLst/>
          </a:prstGeom>
          <a:noFill/>
          <a:ln w="19050">
            <a:solidFill>
              <a:schemeClr val="tx2"/>
            </a:solidFill>
          </a:ln>
        </p:spPr>
        <p:txBody>
          <a:bodyPr wrap="square" rtlCol="0">
            <a:spAutoFit/>
          </a:bodyPr>
          <a:lstStyle/>
          <a:p>
            <a:pPr algn="ctr">
              <a:lnSpc>
                <a:spcPct val="115000"/>
              </a:lnSpc>
            </a:pPr>
            <a:r>
              <a:rPr lang="en-IN" sz="800" dirty="0" err="1" smtClean="0">
                <a:latin typeface="Calibri"/>
                <a:ea typeface="Calibri"/>
                <a:cs typeface="Times New Roman"/>
              </a:rPr>
              <a:t>Hydromet</a:t>
            </a:r>
            <a:r>
              <a:rPr lang="en-IN" sz="800" dirty="0" smtClean="0">
                <a:latin typeface="Calibri"/>
                <a:ea typeface="Calibri"/>
                <a:cs typeface="Times New Roman"/>
              </a:rPr>
              <a:t> Instrumentation Expert  (2 Nos.)</a:t>
            </a:r>
            <a:endParaRPr lang="en-IN" sz="800" dirty="0">
              <a:latin typeface="Calibri"/>
              <a:ea typeface="Calibri"/>
              <a:cs typeface="Times New Roman"/>
            </a:endParaRPr>
          </a:p>
        </p:txBody>
      </p:sp>
      <p:sp>
        <p:nvSpPr>
          <p:cNvPr id="118" name="TextBox 117"/>
          <p:cNvSpPr txBox="1"/>
          <p:nvPr/>
        </p:nvSpPr>
        <p:spPr>
          <a:xfrm>
            <a:off x="4501355" y="3126249"/>
            <a:ext cx="639949" cy="508794"/>
          </a:xfrm>
          <a:prstGeom prst="rect">
            <a:avLst/>
          </a:prstGeom>
          <a:noFill/>
          <a:ln w="19050">
            <a:solidFill>
              <a:schemeClr val="tx2"/>
            </a:solidFill>
          </a:ln>
        </p:spPr>
        <p:txBody>
          <a:bodyPr wrap="square" rtlCol="0">
            <a:spAutoFit/>
          </a:bodyPr>
          <a:lstStyle/>
          <a:p>
            <a:pPr algn="ctr">
              <a:lnSpc>
                <a:spcPct val="115000"/>
              </a:lnSpc>
            </a:pPr>
            <a:r>
              <a:rPr lang="en-IN" sz="800" dirty="0" smtClean="0">
                <a:latin typeface="Calibri"/>
                <a:ea typeface="Calibri"/>
                <a:cs typeface="Times New Roman"/>
              </a:rPr>
              <a:t>Data Entry Operator        (2 Nos.)</a:t>
            </a:r>
            <a:endParaRPr lang="en-IN" sz="800" dirty="0">
              <a:latin typeface="Calibri"/>
              <a:ea typeface="Calibri"/>
              <a:cs typeface="Times New Roman"/>
            </a:endParaRPr>
          </a:p>
        </p:txBody>
      </p:sp>
      <p:cxnSp>
        <p:nvCxnSpPr>
          <p:cNvPr id="121" name="Straight Connector 120"/>
          <p:cNvCxnSpPr/>
          <p:nvPr/>
        </p:nvCxnSpPr>
        <p:spPr>
          <a:xfrm>
            <a:off x="715142" y="2857496"/>
            <a:ext cx="4143403"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571472" y="2999578"/>
            <a:ext cx="28575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1430316" y="2999578"/>
            <a:ext cx="28575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rot="5400000">
            <a:off x="2287572" y="2999578"/>
            <a:ext cx="28575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a:off x="3001952" y="2999578"/>
            <a:ext cx="28575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rot="5400000">
            <a:off x="3787770" y="2999578"/>
            <a:ext cx="28575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5400000">
            <a:off x="4714875" y="2999578"/>
            <a:ext cx="28575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0800000">
            <a:off x="142844" y="1857364"/>
            <a:ext cx="550152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893007" y="2893215"/>
            <a:ext cx="2072496"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42844" y="3929066"/>
            <a:ext cx="5501519"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flipH="1" flipV="1">
            <a:off x="4608512" y="2893215"/>
            <a:ext cx="207170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358348" y="4500570"/>
            <a:ext cx="4071965"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5400000">
            <a:off x="3216266" y="4642652"/>
            <a:ext cx="28575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5400000">
            <a:off x="4430711" y="4642652"/>
            <a:ext cx="28575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5400000">
            <a:off x="5859471" y="4642652"/>
            <a:ext cx="28575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5400000">
            <a:off x="7286642" y="4642652"/>
            <a:ext cx="28575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3358348" y="5786454"/>
            <a:ext cx="4143403"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9" idx="2"/>
          </p:cNvCxnSpPr>
          <p:nvPr/>
        </p:nvCxnSpPr>
        <p:spPr>
          <a:xfrm rot="5400000">
            <a:off x="3144034" y="5572140"/>
            <a:ext cx="428628"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21" idx="2"/>
          </p:cNvCxnSpPr>
          <p:nvPr/>
        </p:nvCxnSpPr>
        <p:spPr>
          <a:xfrm rot="16200000" flipH="1">
            <a:off x="7276342" y="5561047"/>
            <a:ext cx="446136" cy="468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4572000" y="5429264"/>
            <a:ext cx="2357454" cy="307777"/>
          </a:xfrm>
          <a:prstGeom prst="rect">
            <a:avLst/>
          </a:prstGeom>
          <a:noFill/>
        </p:spPr>
        <p:txBody>
          <a:bodyPr wrap="square" rtlCol="0">
            <a:spAutoFit/>
          </a:bodyPr>
          <a:lstStyle/>
          <a:p>
            <a:r>
              <a:rPr lang="en-US" sz="1400" b="1" dirty="0" smtClean="0"/>
              <a:t>Implementing Divisions</a:t>
            </a:r>
            <a:endParaRPr lang="en-IN" sz="1400" b="1" dirty="0"/>
          </a:p>
        </p:txBody>
      </p:sp>
      <p:sp>
        <p:nvSpPr>
          <p:cNvPr id="62" name="TextBox 61"/>
          <p:cNvSpPr txBox="1"/>
          <p:nvPr/>
        </p:nvSpPr>
        <p:spPr>
          <a:xfrm>
            <a:off x="7500958" y="2000240"/>
            <a:ext cx="1214446" cy="553998"/>
          </a:xfrm>
          <a:prstGeom prst="rect">
            <a:avLst/>
          </a:prstGeom>
          <a:noFill/>
          <a:ln w="19050">
            <a:solidFill>
              <a:schemeClr val="tx2"/>
            </a:solidFill>
          </a:ln>
        </p:spPr>
        <p:txBody>
          <a:bodyPr wrap="square" rtlCol="0">
            <a:spAutoFit/>
          </a:bodyPr>
          <a:lstStyle/>
          <a:p>
            <a:pPr algn="ctr"/>
            <a:r>
              <a:rPr lang="en-US" sz="1000" b="1" dirty="0" smtClean="0"/>
              <a:t>Nodal Officer             (Odisha   Ground Water)</a:t>
            </a:r>
            <a:endParaRPr lang="en-IN" sz="1000" b="1" dirty="0"/>
          </a:p>
        </p:txBody>
      </p:sp>
      <p:cxnSp>
        <p:nvCxnSpPr>
          <p:cNvPr id="61" name="Straight Connector 60"/>
          <p:cNvCxnSpPr/>
          <p:nvPr/>
        </p:nvCxnSpPr>
        <p:spPr>
          <a:xfrm flipV="1">
            <a:off x="4429124" y="1643050"/>
            <a:ext cx="3786214" cy="197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4251323" y="1820851"/>
            <a:ext cx="35719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8037537" y="1820851"/>
            <a:ext cx="35719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H="1" flipV="1">
            <a:off x="5214942" y="2643182"/>
            <a:ext cx="428628"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5286380" y="1000108"/>
            <a:ext cx="142876"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1" name="Slide Number Placeholder 100"/>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785818"/>
          </a:xfrm>
        </p:spPr>
        <p:txBody>
          <a:bodyPr>
            <a:normAutofit/>
          </a:bodyPr>
          <a:lstStyle/>
          <a:p>
            <a:pPr algn="ctr"/>
            <a:r>
              <a:rPr lang="en-US" sz="4000" b="1" dirty="0" smtClean="0">
                <a:solidFill>
                  <a:srgbClr val="C00000"/>
                </a:solidFill>
              </a:rPr>
              <a:t>Funds Received under NHP</a:t>
            </a:r>
            <a:endParaRPr lang="en-IN" sz="4000" b="1" dirty="0">
              <a:solidFill>
                <a:srgbClr val="C00000"/>
              </a:solidFill>
            </a:endParaRPr>
          </a:p>
        </p:txBody>
      </p:sp>
      <p:sp>
        <p:nvSpPr>
          <p:cNvPr id="3" name="Content Placeholder 2"/>
          <p:cNvSpPr>
            <a:spLocks noGrp="1"/>
          </p:cNvSpPr>
          <p:nvPr>
            <p:ph idx="1"/>
          </p:nvPr>
        </p:nvSpPr>
        <p:spPr>
          <a:xfrm>
            <a:off x="3857620" y="2000240"/>
            <a:ext cx="1571636" cy="500066"/>
          </a:xfrm>
        </p:spPr>
        <p:txBody>
          <a:bodyPr>
            <a:normAutofit lnSpcReduction="10000"/>
          </a:bodyPr>
          <a:lstStyle/>
          <a:p>
            <a:pPr lvl="0" algn="just">
              <a:lnSpc>
                <a:spcPct val="150000"/>
              </a:lnSpc>
              <a:buNone/>
            </a:pPr>
            <a:r>
              <a:rPr lang="en-US" sz="1800" b="1" dirty="0" smtClean="0">
                <a:solidFill>
                  <a:srgbClr val="7030A0"/>
                </a:solidFill>
                <a:latin typeface="+mj-lt"/>
              </a:rPr>
              <a:t>	</a:t>
            </a:r>
            <a:endParaRPr lang="en-US" sz="1800" b="1" dirty="0" smtClean="0">
              <a:solidFill>
                <a:srgbClr val="C00000"/>
              </a:solidFill>
              <a:latin typeface="+mj-lt"/>
            </a:endParaRPr>
          </a:p>
        </p:txBody>
      </p:sp>
      <p:sp>
        <p:nvSpPr>
          <p:cNvPr id="4" name="Rounded Rectangle 3"/>
          <p:cNvSpPr/>
          <p:nvPr/>
        </p:nvSpPr>
        <p:spPr>
          <a:xfrm>
            <a:off x="857224" y="1571612"/>
            <a:ext cx="2643206" cy="50006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en-US" sz="2000" b="1" dirty="0" smtClean="0">
                <a:solidFill>
                  <a:schemeClr val="tx1"/>
                </a:solidFill>
                <a:latin typeface="+mj-lt"/>
              </a:rPr>
              <a:t>For the year 2016-17 :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6" name="Rounded Rectangle 5"/>
          <p:cNvSpPr/>
          <p:nvPr/>
        </p:nvSpPr>
        <p:spPr>
          <a:xfrm>
            <a:off x="928662" y="3643314"/>
            <a:ext cx="2643206" cy="50006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buNone/>
            </a:pPr>
            <a:r>
              <a:rPr lang="en-US" sz="2000" b="1" dirty="0" smtClean="0">
                <a:solidFill>
                  <a:schemeClr val="tx1"/>
                </a:solidFill>
                <a:latin typeface="+mj-lt"/>
              </a:rPr>
              <a:t>For the year 2017-18 :</a:t>
            </a:r>
            <a:r>
              <a:rPr lang="en-US" sz="2000" b="1" dirty="0" smtClean="0">
                <a:solidFill>
                  <a:schemeClr val="tx1"/>
                </a:solidFill>
              </a:rPr>
              <a:t> </a:t>
            </a:r>
          </a:p>
        </p:txBody>
      </p:sp>
      <p:sp>
        <p:nvSpPr>
          <p:cNvPr id="9" name="TextBox 8"/>
          <p:cNvSpPr txBox="1"/>
          <p:nvPr/>
        </p:nvSpPr>
        <p:spPr>
          <a:xfrm>
            <a:off x="857224" y="2285992"/>
            <a:ext cx="6429420" cy="1200329"/>
          </a:xfrm>
          <a:prstGeom prst="rect">
            <a:avLst/>
          </a:prstGeom>
          <a:noFill/>
        </p:spPr>
        <p:txBody>
          <a:bodyPr wrap="square" rtlCol="0">
            <a:spAutoFit/>
          </a:bodyPr>
          <a:lstStyle/>
          <a:p>
            <a:pPr lvl="0" algn="just"/>
            <a:r>
              <a:rPr lang="en-US" dirty="0" smtClean="0">
                <a:latin typeface="+mj-lt"/>
              </a:rPr>
              <a:t>Funds received by Odisha Surface Water for the year 2016-17 is   </a:t>
            </a:r>
            <a:r>
              <a:rPr lang="en-US" dirty="0" smtClean="0">
                <a:solidFill>
                  <a:srgbClr val="FF0000"/>
                </a:solidFill>
                <a:latin typeface="+mj-lt"/>
              </a:rPr>
              <a:t>Rs. 0.67 Crore </a:t>
            </a:r>
            <a:r>
              <a:rPr lang="en-US" dirty="0" smtClean="0">
                <a:latin typeface="+mj-lt"/>
              </a:rPr>
              <a:t>from </a:t>
            </a:r>
            <a:r>
              <a:rPr lang="en-US" dirty="0" err="1" smtClean="0">
                <a:latin typeface="+mj-lt"/>
              </a:rPr>
              <a:t>MoWR</a:t>
            </a:r>
            <a:r>
              <a:rPr lang="en-US" dirty="0" smtClean="0">
                <a:latin typeface="+mj-lt"/>
              </a:rPr>
              <a:t>, RD &amp; GR, </a:t>
            </a:r>
            <a:r>
              <a:rPr lang="en-US" dirty="0" err="1" smtClean="0">
                <a:latin typeface="+mj-lt"/>
              </a:rPr>
              <a:t>GoI</a:t>
            </a:r>
            <a:r>
              <a:rPr lang="en-US" dirty="0" smtClean="0">
                <a:latin typeface="+mj-lt"/>
              </a:rPr>
              <a:t>, as per the approved Annual Work Plan (2016-17) vide </a:t>
            </a:r>
            <a:r>
              <a:rPr lang="en-IN" dirty="0" smtClean="0">
                <a:latin typeface="+mj-lt"/>
              </a:rPr>
              <a:t>letter no. 96035/1/2016-NHP/993-994  </a:t>
            </a:r>
            <a:r>
              <a:rPr lang="en-IN" dirty="0" err="1" smtClean="0">
                <a:latin typeface="+mj-lt"/>
              </a:rPr>
              <a:t>dtd</a:t>
            </a:r>
            <a:r>
              <a:rPr lang="en-IN" dirty="0" smtClean="0">
                <a:latin typeface="+mj-lt"/>
              </a:rPr>
              <a:t>. 31.01.2017. </a:t>
            </a:r>
            <a:endParaRPr lang="en-IN" dirty="0"/>
          </a:p>
        </p:txBody>
      </p:sp>
      <p:sp>
        <p:nvSpPr>
          <p:cNvPr id="10" name="TextBox 9"/>
          <p:cNvSpPr txBox="1"/>
          <p:nvPr/>
        </p:nvSpPr>
        <p:spPr>
          <a:xfrm>
            <a:off x="928662" y="4500570"/>
            <a:ext cx="6429420" cy="369332"/>
          </a:xfrm>
          <a:prstGeom prst="rect">
            <a:avLst/>
          </a:prstGeom>
          <a:noFill/>
        </p:spPr>
        <p:txBody>
          <a:bodyPr wrap="square" rtlCol="0">
            <a:spAutoFit/>
          </a:bodyPr>
          <a:lstStyle/>
          <a:p>
            <a:pPr lvl="0" algn="just"/>
            <a:r>
              <a:rPr lang="en-US" dirty="0" smtClean="0">
                <a:latin typeface="+mj-lt"/>
              </a:rPr>
              <a:t>Funds received for the year 2017-18 -  </a:t>
            </a:r>
            <a:r>
              <a:rPr lang="en-US" dirty="0" smtClean="0">
                <a:solidFill>
                  <a:srgbClr val="FF0000"/>
                </a:solidFill>
                <a:latin typeface="+mj-lt"/>
              </a:rPr>
              <a:t>3.24 Crore.</a:t>
            </a:r>
            <a:endParaRPr lang="en-IN" dirty="0">
              <a:solidFill>
                <a:srgbClr val="FF0000"/>
              </a:solidFill>
            </a:endParaRPr>
          </a:p>
        </p:txBody>
      </p:sp>
      <p:sp>
        <p:nvSpPr>
          <p:cNvPr id="11" name="Title 1"/>
          <p:cNvSpPr txBox="1">
            <a:spLocks/>
          </p:cNvSpPr>
          <p:nvPr/>
        </p:nvSpPr>
        <p:spPr>
          <a:xfrm>
            <a:off x="1000100" y="5072074"/>
            <a:ext cx="3643338" cy="510334"/>
          </a:xfrm>
          <a:prstGeom prst="rect">
            <a:avLst/>
          </a:prstGeom>
        </p:spPr>
        <p:txBody>
          <a:bodyPr vert="horz" lIns="0" rIns="0" bIns="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mj-lt"/>
                <a:ea typeface="+mj-ea"/>
                <a:cs typeface="+mj-cs"/>
              </a:rPr>
              <a:t>Y</a:t>
            </a:r>
            <a:r>
              <a:rPr kumimoji="0" lang="en-US" sz="2800" b="1" i="0" u="none" strike="noStrike" kern="1200" cap="none" spc="0" normalizeH="0" baseline="0" noProof="0" dirty="0" smtClean="0">
                <a:ln>
                  <a:noFill/>
                </a:ln>
                <a:solidFill>
                  <a:srgbClr val="C00000"/>
                </a:solidFill>
                <a:effectLst/>
                <a:uLnTx/>
                <a:uFillTx/>
                <a:latin typeface="+mj-lt"/>
                <a:ea typeface="+mj-ea"/>
                <a:cs typeface="+mj-cs"/>
              </a:rPr>
              <a:t>ear wise Expenditure :</a:t>
            </a:r>
            <a:endParaRPr kumimoji="0" lang="en-IN" sz="2800" b="1" i="0" u="none" strike="noStrike" kern="1200" cap="none" spc="0" normalizeH="0" baseline="0" noProof="0" dirty="0">
              <a:ln>
                <a:noFill/>
              </a:ln>
              <a:solidFill>
                <a:srgbClr val="C00000"/>
              </a:solidFill>
              <a:effectLst/>
              <a:uLnTx/>
              <a:uFillTx/>
              <a:latin typeface="+mj-lt"/>
              <a:ea typeface="+mj-ea"/>
              <a:cs typeface="+mj-cs"/>
            </a:endParaRPr>
          </a:p>
        </p:txBody>
      </p:sp>
      <p:sp>
        <p:nvSpPr>
          <p:cNvPr id="12" name="TextBox 11"/>
          <p:cNvSpPr txBox="1"/>
          <p:nvPr/>
        </p:nvSpPr>
        <p:spPr>
          <a:xfrm>
            <a:off x="1071538" y="5715016"/>
            <a:ext cx="4143404" cy="784830"/>
          </a:xfrm>
          <a:prstGeom prst="rect">
            <a:avLst/>
          </a:prstGeom>
          <a:noFill/>
        </p:spPr>
        <p:txBody>
          <a:bodyPr wrap="square" rtlCol="0">
            <a:spAutoFit/>
          </a:bodyPr>
          <a:lstStyle/>
          <a:p>
            <a:pPr>
              <a:buFont typeface="Wingdings" pitchFamily="2" charset="2"/>
              <a:buChar char="§"/>
            </a:pPr>
            <a:r>
              <a:rPr lang="en-US" dirty="0" smtClean="0">
                <a:latin typeface="+mj-lt"/>
              </a:rPr>
              <a:t>    For 2016-17                   :  NIL</a:t>
            </a:r>
          </a:p>
          <a:p>
            <a:endParaRPr lang="en-US" sz="900" dirty="0" smtClean="0">
              <a:latin typeface="+mj-lt"/>
            </a:endParaRPr>
          </a:p>
          <a:p>
            <a:pPr>
              <a:buFont typeface="Wingdings" pitchFamily="2" charset="2"/>
              <a:buChar char="§"/>
            </a:pPr>
            <a:r>
              <a:rPr lang="en-US" dirty="0" smtClean="0">
                <a:latin typeface="+mj-lt"/>
              </a:rPr>
              <a:t>    For 2017-18 (Till date) :  NIL</a:t>
            </a:r>
            <a:endParaRPr lang="en-IN"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57158" y="1714488"/>
          <a:ext cx="8229599" cy="3667452"/>
        </p:xfrm>
        <a:graphic>
          <a:graphicData uri="http://schemas.openxmlformats.org/drawingml/2006/table">
            <a:tbl>
              <a:tblPr firstRow="1" bandRow="1">
                <a:tableStyleId>{0505E3EF-67EA-436B-97B2-0124C06EBD24}</a:tableStyleId>
              </a:tblPr>
              <a:tblGrid>
                <a:gridCol w="357190"/>
                <a:gridCol w="785818"/>
                <a:gridCol w="4857784"/>
                <a:gridCol w="785818"/>
                <a:gridCol w="1442989"/>
              </a:tblGrid>
              <a:tr h="446275">
                <a:tc>
                  <a:txBody>
                    <a:bodyPr/>
                    <a:lstStyle/>
                    <a:p>
                      <a:r>
                        <a:rPr lang="en-US" sz="1200" dirty="0" err="1" smtClean="0">
                          <a:latin typeface="+mj-lt"/>
                        </a:rPr>
                        <a:t>Sl.No</a:t>
                      </a:r>
                      <a:r>
                        <a:rPr lang="en-US" sz="1200" dirty="0" smtClean="0">
                          <a:latin typeface="+mj-lt"/>
                        </a:rPr>
                        <a:t>.</a:t>
                      </a:r>
                      <a:endParaRPr lang="en-IN" sz="1200" dirty="0">
                        <a:latin typeface="+mj-lt"/>
                      </a:endParaRPr>
                    </a:p>
                  </a:txBody>
                  <a:tcPr/>
                </a:tc>
                <a:tc>
                  <a:txBody>
                    <a:bodyPr/>
                    <a:lstStyle/>
                    <a:p>
                      <a:r>
                        <a:rPr lang="en-US" sz="1200" dirty="0" smtClean="0">
                          <a:latin typeface="+mj-lt"/>
                        </a:rPr>
                        <a:t>Item</a:t>
                      </a:r>
                      <a:r>
                        <a:rPr lang="en-US" sz="1200" baseline="0" dirty="0" smtClean="0">
                          <a:latin typeface="+mj-lt"/>
                        </a:rPr>
                        <a:t> Code</a:t>
                      </a:r>
                      <a:endParaRPr lang="en-IN" sz="1200" dirty="0">
                        <a:latin typeface="+mj-lt"/>
                      </a:endParaRPr>
                    </a:p>
                  </a:txBody>
                  <a:tcPr/>
                </a:tc>
                <a:tc>
                  <a:txBody>
                    <a:bodyPr/>
                    <a:lstStyle/>
                    <a:p>
                      <a:r>
                        <a:rPr lang="en-US" sz="1200" dirty="0" smtClean="0">
                          <a:latin typeface="+mj-lt"/>
                        </a:rPr>
                        <a:t>Item</a:t>
                      </a:r>
                      <a:endParaRPr lang="en-IN" sz="1200" dirty="0">
                        <a:latin typeface="+mj-lt"/>
                      </a:endParaRPr>
                    </a:p>
                  </a:txBody>
                  <a:tcPr/>
                </a:tc>
                <a:tc>
                  <a:txBody>
                    <a:bodyPr/>
                    <a:lstStyle/>
                    <a:p>
                      <a:pPr algn="ctr"/>
                      <a:r>
                        <a:rPr lang="en-US" sz="1200" dirty="0" smtClean="0">
                          <a:latin typeface="+mj-lt"/>
                        </a:rPr>
                        <a:t>Quantity</a:t>
                      </a:r>
                    </a:p>
                    <a:p>
                      <a:pPr algn="ctr"/>
                      <a:r>
                        <a:rPr lang="en-US" sz="1200" dirty="0" smtClean="0">
                          <a:latin typeface="+mj-lt"/>
                        </a:rPr>
                        <a:t>(in Nos.)</a:t>
                      </a:r>
                      <a:endParaRPr lang="en-IN" sz="1200" dirty="0">
                        <a:latin typeface="+mj-lt"/>
                      </a:endParaRPr>
                    </a:p>
                  </a:txBody>
                  <a:tcPr/>
                </a:tc>
                <a:tc>
                  <a:txBody>
                    <a:bodyPr/>
                    <a:lstStyle/>
                    <a:p>
                      <a:r>
                        <a:rPr lang="en-US" sz="1200" dirty="0" smtClean="0">
                          <a:latin typeface="+mj-lt"/>
                        </a:rPr>
                        <a:t>Amount</a:t>
                      </a:r>
                      <a:r>
                        <a:rPr lang="en-US" sz="1200" baseline="0" dirty="0" smtClean="0">
                          <a:latin typeface="+mj-lt"/>
                        </a:rPr>
                        <a:t> (in </a:t>
                      </a:r>
                      <a:r>
                        <a:rPr lang="en-US" sz="1200" baseline="0" dirty="0" err="1" smtClean="0">
                          <a:latin typeface="+mj-lt"/>
                        </a:rPr>
                        <a:t>Lakhs</a:t>
                      </a:r>
                      <a:r>
                        <a:rPr lang="en-US" sz="1200" baseline="0" dirty="0" smtClean="0">
                          <a:latin typeface="+mj-lt"/>
                        </a:rPr>
                        <a:t>)</a:t>
                      </a:r>
                      <a:endParaRPr lang="en-IN" sz="1200" dirty="0">
                        <a:latin typeface="+mj-lt"/>
                      </a:endParaRPr>
                    </a:p>
                  </a:txBody>
                  <a:tcPr/>
                </a:tc>
              </a:tr>
              <a:tr h="743791">
                <a:tc>
                  <a:txBody>
                    <a:bodyPr/>
                    <a:lstStyle/>
                    <a:p>
                      <a:r>
                        <a:rPr lang="en-US" sz="1100" dirty="0" smtClean="0">
                          <a:latin typeface="+mj-lt"/>
                        </a:rPr>
                        <a:t>1</a:t>
                      </a:r>
                      <a:endParaRPr lang="en-IN" sz="1100" dirty="0">
                        <a:latin typeface="+mj-lt"/>
                      </a:endParaRPr>
                    </a:p>
                  </a:txBody>
                  <a:tcPr/>
                </a:tc>
                <a:tc>
                  <a:txBody>
                    <a:bodyPr/>
                    <a:lstStyle/>
                    <a:p>
                      <a:pPr marL="342900" indent="-342900">
                        <a:buNone/>
                      </a:pPr>
                      <a:r>
                        <a:rPr lang="en-US" sz="1100" dirty="0" smtClean="0">
                          <a:latin typeface="+mj-lt"/>
                        </a:rPr>
                        <a:t>A1.1.01</a:t>
                      </a:r>
                      <a:endParaRPr lang="en-IN" sz="1100" dirty="0">
                        <a:latin typeface="+mj-lt"/>
                      </a:endParaRPr>
                    </a:p>
                  </a:txBody>
                  <a:tcPr/>
                </a:tc>
                <a:tc>
                  <a:txBody>
                    <a:bodyPr/>
                    <a:lstStyle/>
                    <a:p>
                      <a:r>
                        <a:rPr lang="en-US" sz="1100" dirty="0" smtClean="0">
                          <a:latin typeface="+mj-lt"/>
                        </a:rPr>
                        <a:t>Installation</a:t>
                      </a:r>
                      <a:r>
                        <a:rPr lang="en-US" sz="1100" baseline="0" dirty="0" smtClean="0">
                          <a:latin typeface="+mj-lt"/>
                        </a:rPr>
                        <a:t> of Real Time Data Acquisition System (RTDAS) for all the River Basins of Odisha.</a:t>
                      </a:r>
                    </a:p>
                    <a:p>
                      <a:pPr marL="342900" indent="-342900">
                        <a:buAutoNum type="romanLcParenBoth"/>
                      </a:pPr>
                      <a:r>
                        <a:rPr lang="en-US" sz="1100" baseline="0" dirty="0" smtClean="0">
                          <a:latin typeface="+mj-lt"/>
                        </a:rPr>
                        <a:t>RTDAS stations</a:t>
                      </a:r>
                    </a:p>
                    <a:p>
                      <a:pPr marL="342900" indent="-342900">
                        <a:buAutoNum type="romanLcParenBoth"/>
                      </a:pPr>
                      <a:r>
                        <a:rPr lang="en-US" sz="1100" baseline="0" dirty="0" smtClean="0">
                          <a:latin typeface="+mj-lt"/>
                        </a:rPr>
                        <a:t>Procurement of ADCP </a:t>
                      </a:r>
                      <a:endParaRPr lang="en-IN" sz="1100" dirty="0">
                        <a:latin typeface="+mj-lt"/>
                      </a:endParaRPr>
                    </a:p>
                  </a:txBody>
                  <a:tcPr/>
                </a:tc>
                <a:tc>
                  <a:txBody>
                    <a:bodyPr/>
                    <a:lstStyle/>
                    <a:p>
                      <a:pPr algn="ctr"/>
                      <a:endParaRPr lang="en-US" sz="1100" dirty="0" smtClean="0">
                        <a:latin typeface="+mj-lt"/>
                      </a:endParaRPr>
                    </a:p>
                    <a:p>
                      <a:pPr algn="ctr"/>
                      <a:endParaRPr lang="en-US" sz="1100" dirty="0" smtClean="0">
                        <a:latin typeface="+mj-lt"/>
                      </a:endParaRPr>
                    </a:p>
                    <a:p>
                      <a:pPr algn="ctr"/>
                      <a:r>
                        <a:rPr lang="en-US" sz="1100" dirty="0" smtClean="0">
                          <a:latin typeface="+mj-lt"/>
                        </a:rPr>
                        <a:t>275</a:t>
                      </a:r>
                    </a:p>
                    <a:p>
                      <a:pPr algn="ctr"/>
                      <a:r>
                        <a:rPr lang="en-US" sz="1100" dirty="0" smtClean="0">
                          <a:latin typeface="+mj-lt"/>
                        </a:rPr>
                        <a:t>3</a:t>
                      </a:r>
                      <a:endParaRPr lang="en-IN" sz="1100" dirty="0">
                        <a:latin typeface="+mj-lt"/>
                      </a:endParaRPr>
                    </a:p>
                  </a:txBody>
                  <a:tcPr/>
                </a:tc>
                <a:tc>
                  <a:txBody>
                    <a:bodyPr/>
                    <a:lstStyle/>
                    <a:p>
                      <a:pPr algn="ctr"/>
                      <a:endParaRPr lang="en-US" sz="1100" dirty="0" smtClean="0">
                        <a:latin typeface="+mj-lt"/>
                      </a:endParaRPr>
                    </a:p>
                    <a:p>
                      <a:pPr algn="ctr"/>
                      <a:endParaRPr lang="en-US" sz="1100" dirty="0" smtClean="0">
                        <a:latin typeface="+mj-lt"/>
                      </a:endParaRPr>
                    </a:p>
                    <a:p>
                      <a:pPr algn="ctr"/>
                      <a:r>
                        <a:rPr lang="en-US" sz="1100" dirty="0" smtClean="0">
                          <a:latin typeface="+mj-lt"/>
                        </a:rPr>
                        <a:t>1420.00</a:t>
                      </a:r>
                      <a:endParaRPr lang="en-IN" sz="1100" dirty="0">
                        <a:latin typeface="+mj-lt"/>
                      </a:endParaRPr>
                    </a:p>
                  </a:txBody>
                  <a:tcPr/>
                </a:tc>
              </a:tr>
              <a:tr h="274283">
                <a:tc>
                  <a:txBody>
                    <a:bodyPr/>
                    <a:lstStyle/>
                    <a:p>
                      <a:r>
                        <a:rPr lang="en-US" sz="1100" dirty="0" smtClean="0">
                          <a:latin typeface="+mj-lt"/>
                        </a:rPr>
                        <a:t>2</a:t>
                      </a:r>
                      <a:endParaRPr lang="en-IN" sz="1100" dirty="0">
                        <a:latin typeface="+mj-lt"/>
                      </a:endParaRPr>
                    </a:p>
                  </a:txBody>
                  <a:tcPr/>
                </a:tc>
                <a:tc>
                  <a:txBody>
                    <a:bodyPr/>
                    <a:lstStyle/>
                    <a:p>
                      <a:r>
                        <a:rPr lang="en-US" sz="1100" dirty="0" smtClean="0">
                          <a:latin typeface="+mj-lt"/>
                        </a:rPr>
                        <a:t>A1.3.01</a:t>
                      </a:r>
                      <a:endParaRPr lang="en-IN" sz="1100" dirty="0">
                        <a:latin typeface="+mj-lt"/>
                      </a:endParaRPr>
                    </a:p>
                  </a:txBody>
                  <a:tcPr/>
                </a:tc>
                <a:tc>
                  <a:txBody>
                    <a:bodyPr/>
                    <a:lstStyle/>
                    <a:p>
                      <a:r>
                        <a:rPr lang="en-US" sz="1100" dirty="0" smtClean="0">
                          <a:latin typeface="+mj-lt"/>
                        </a:rPr>
                        <a:t>Boat with Outboard Engines</a:t>
                      </a:r>
                      <a:endParaRPr lang="en-IN" sz="1100" dirty="0">
                        <a:latin typeface="+mj-lt"/>
                      </a:endParaRPr>
                    </a:p>
                  </a:txBody>
                  <a:tcPr/>
                </a:tc>
                <a:tc>
                  <a:txBody>
                    <a:bodyPr/>
                    <a:lstStyle/>
                    <a:p>
                      <a:pPr marL="0" algn="ctr" rtl="0" eaLnBrk="1" latinLnBrk="0" hangingPunct="1"/>
                      <a:r>
                        <a:rPr kumimoji="0" lang="en-US" sz="1100" kern="1200" dirty="0" smtClean="0">
                          <a:solidFill>
                            <a:schemeClr val="dk1"/>
                          </a:solidFill>
                          <a:latin typeface="+mj-lt"/>
                          <a:ea typeface="+mn-ea"/>
                          <a:cs typeface="+mn-cs"/>
                        </a:rPr>
                        <a:t>3</a:t>
                      </a:r>
                      <a:endParaRPr kumimoji="0" lang="en-IN" sz="1100" kern="1200" dirty="0" smtClean="0">
                        <a:solidFill>
                          <a:schemeClr val="dk1"/>
                        </a:solidFill>
                        <a:latin typeface="+mj-lt"/>
                        <a:ea typeface="+mn-ea"/>
                        <a:cs typeface="+mn-cs"/>
                      </a:endParaRPr>
                    </a:p>
                  </a:txBody>
                  <a:tcPr/>
                </a:tc>
                <a:tc>
                  <a:txBody>
                    <a:bodyPr/>
                    <a:lstStyle/>
                    <a:p>
                      <a:pPr marL="0" algn="ctr" rtl="0" eaLnBrk="1" latinLnBrk="0" hangingPunct="1"/>
                      <a:r>
                        <a:rPr kumimoji="0" lang="en-US" sz="1100" kern="1200" dirty="0" smtClean="0">
                          <a:solidFill>
                            <a:schemeClr val="dk1"/>
                          </a:solidFill>
                          <a:latin typeface="+mj-lt"/>
                          <a:ea typeface="+mn-ea"/>
                          <a:cs typeface="+mn-cs"/>
                        </a:rPr>
                        <a:t>150.00</a:t>
                      </a:r>
                      <a:endParaRPr kumimoji="0" lang="en-IN" sz="1100" kern="1200" dirty="0" smtClean="0">
                        <a:solidFill>
                          <a:schemeClr val="dk1"/>
                        </a:solidFill>
                        <a:latin typeface="+mj-lt"/>
                        <a:ea typeface="+mn-ea"/>
                        <a:cs typeface="+mn-cs"/>
                      </a:endParaRPr>
                    </a:p>
                  </a:txBody>
                  <a:tcPr/>
                </a:tc>
              </a:tr>
              <a:tr h="259723">
                <a:tc>
                  <a:txBody>
                    <a:bodyPr/>
                    <a:lstStyle/>
                    <a:p>
                      <a:r>
                        <a:rPr lang="en-US" sz="1100" dirty="0" smtClean="0">
                          <a:latin typeface="+mj-lt"/>
                        </a:rPr>
                        <a:t>3</a:t>
                      </a:r>
                      <a:endParaRPr lang="en-IN" sz="1100" dirty="0">
                        <a:latin typeface="+mj-lt"/>
                      </a:endParaRPr>
                    </a:p>
                  </a:txBody>
                  <a:tcPr/>
                </a:tc>
                <a:tc>
                  <a:txBody>
                    <a:bodyPr/>
                    <a:lstStyle/>
                    <a:p>
                      <a:pPr marL="0" algn="l" rtl="0" eaLnBrk="1" latinLnBrk="0" hangingPunct="1"/>
                      <a:r>
                        <a:rPr kumimoji="0" lang="en-US" sz="1100" kern="1200" dirty="0" smtClean="0">
                          <a:solidFill>
                            <a:schemeClr val="dk1"/>
                          </a:solidFill>
                          <a:latin typeface="+mj-lt"/>
                          <a:ea typeface="+mn-ea"/>
                          <a:cs typeface="+mn-cs"/>
                        </a:rPr>
                        <a:t>A1.8.01</a:t>
                      </a:r>
                      <a:endParaRPr kumimoji="0" lang="en-IN" sz="1100" kern="1200" dirty="0">
                        <a:solidFill>
                          <a:schemeClr val="dk1"/>
                        </a:solidFill>
                        <a:latin typeface="+mj-lt"/>
                        <a:ea typeface="+mn-ea"/>
                        <a:cs typeface="+mn-cs"/>
                      </a:endParaRPr>
                    </a:p>
                  </a:txBody>
                  <a:tcPr/>
                </a:tc>
                <a:tc>
                  <a:txBody>
                    <a:bodyPr/>
                    <a:lstStyle/>
                    <a:p>
                      <a:pPr algn="l" fontAlgn="t"/>
                      <a:r>
                        <a:rPr lang="en-IN" sz="1100" b="0" i="0" u="none" strike="noStrike" dirty="0">
                          <a:solidFill>
                            <a:srgbClr val="000000"/>
                          </a:solidFill>
                          <a:latin typeface="Calibri"/>
                        </a:rPr>
                        <a:t>Bathymetric survey of selected rivers</a:t>
                      </a:r>
                    </a:p>
                  </a:txBody>
                  <a:tcPr marL="9525" marR="9525" marT="9525" marB="0"/>
                </a:tc>
                <a:tc>
                  <a:txBody>
                    <a:bodyPr/>
                    <a:lstStyle/>
                    <a:p>
                      <a:pPr marL="0" algn="ctr" rtl="0" eaLnBrk="1" latinLnBrk="0" hangingPunct="1"/>
                      <a:r>
                        <a:rPr kumimoji="0" lang="en-US" sz="1100" kern="1200" dirty="0" smtClean="0">
                          <a:solidFill>
                            <a:schemeClr val="dk1"/>
                          </a:solidFill>
                          <a:latin typeface="+mj-lt"/>
                          <a:ea typeface="+mn-ea"/>
                          <a:cs typeface="+mn-cs"/>
                        </a:rPr>
                        <a:t>1</a:t>
                      </a:r>
                      <a:endParaRPr kumimoji="0" lang="en-IN" sz="1100" kern="1200" dirty="0">
                        <a:solidFill>
                          <a:schemeClr val="dk1"/>
                        </a:solidFill>
                        <a:latin typeface="+mj-lt"/>
                        <a:ea typeface="+mn-ea"/>
                        <a:cs typeface="+mn-cs"/>
                      </a:endParaRPr>
                    </a:p>
                  </a:txBody>
                  <a:tcPr/>
                </a:tc>
                <a:tc>
                  <a:txBody>
                    <a:bodyPr/>
                    <a:lstStyle/>
                    <a:p>
                      <a:pPr marL="0" algn="ctr" rtl="0" eaLnBrk="1" latinLnBrk="0" hangingPunct="1"/>
                      <a:r>
                        <a:rPr kumimoji="0" lang="en-US" sz="1100" kern="1200" dirty="0" smtClean="0">
                          <a:solidFill>
                            <a:schemeClr val="dk1"/>
                          </a:solidFill>
                          <a:latin typeface="+mj-lt"/>
                          <a:ea typeface="+mn-ea"/>
                          <a:cs typeface="+mn-cs"/>
                        </a:rPr>
                        <a:t>500.00</a:t>
                      </a:r>
                      <a:endParaRPr kumimoji="0" lang="en-IN" sz="1100" kern="1200" dirty="0">
                        <a:solidFill>
                          <a:schemeClr val="dk1"/>
                        </a:solidFill>
                        <a:latin typeface="+mj-lt"/>
                        <a:ea typeface="+mn-ea"/>
                        <a:cs typeface="+mn-cs"/>
                      </a:endParaRPr>
                    </a:p>
                  </a:txBody>
                  <a:tcPr/>
                </a:tc>
              </a:tr>
              <a:tr h="259723">
                <a:tc>
                  <a:txBody>
                    <a:bodyPr/>
                    <a:lstStyle/>
                    <a:p>
                      <a:r>
                        <a:rPr lang="en-US" sz="1100" dirty="0" smtClean="0">
                          <a:latin typeface="+mj-lt"/>
                        </a:rPr>
                        <a:t>4</a:t>
                      </a:r>
                      <a:endParaRPr lang="en-IN" sz="1100" dirty="0">
                        <a:latin typeface="+mj-lt"/>
                      </a:endParaRPr>
                    </a:p>
                  </a:txBody>
                  <a:tcPr/>
                </a:tc>
                <a:tc>
                  <a:txBody>
                    <a:bodyPr/>
                    <a:lstStyle/>
                    <a:p>
                      <a:r>
                        <a:rPr lang="en-US" sz="1100" dirty="0" smtClean="0">
                          <a:latin typeface="+mj-lt"/>
                        </a:rPr>
                        <a:t>A2.4.02</a:t>
                      </a:r>
                      <a:endParaRPr lang="en-IN" sz="1100" dirty="0">
                        <a:latin typeface="+mj-lt"/>
                      </a:endParaRPr>
                    </a:p>
                  </a:txBody>
                  <a:tcPr/>
                </a:tc>
                <a:tc>
                  <a:txBody>
                    <a:bodyPr/>
                    <a:lstStyle/>
                    <a:p>
                      <a:r>
                        <a:rPr lang="en-US" sz="1100" dirty="0" smtClean="0">
                          <a:latin typeface="+mj-lt"/>
                        </a:rPr>
                        <a:t>Purchase of Server with software</a:t>
                      </a:r>
                      <a:endParaRPr lang="en-IN" sz="1100" dirty="0">
                        <a:latin typeface="+mj-lt"/>
                      </a:endParaRPr>
                    </a:p>
                  </a:txBody>
                  <a:tcPr/>
                </a:tc>
                <a:tc>
                  <a:txBody>
                    <a:bodyPr/>
                    <a:lstStyle/>
                    <a:p>
                      <a:pPr algn="ctr"/>
                      <a:r>
                        <a:rPr lang="en-US" sz="1100" dirty="0" smtClean="0">
                          <a:latin typeface="+mj-lt"/>
                        </a:rPr>
                        <a:t>1</a:t>
                      </a:r>
                      <a:endParaRPr lang="en-IN" sz="1100" dirty="0">
                        <a:latin typeface="+mj-lt"/>
                      </a:endParaRPr>
                    </a:p>
                  </a:txBody>
                  <a:tcPr/>
                </a:tc>
                <a:tc>
                  <a:txBody>
                    <a:bodyPr/>
                    <a:lstStyle/>
                    <a:p>
                      <a:pPr algn="ctr"/>
                      <a:r>
                        <a:rPr lang="en-US" sz="1100" dirty="0" smtClean="0">
                          <a:latin typeface="+mj-lt"/>
                        </a:rPr>
                        <a:t>160.00</a:t>
                      </a:r>
                      <a:endParaRPr lang="en-IN" sz="1100" dirty="0">
                        <a:latin typeface="+mj-lt"/>
                      </a:endParaRPr>
                    </a:p>
                  </a:txBody>
                  <a:tcPr/>
                </a:tc>
              </a:tr>
              <a:tr h="309910">
                <a:tc>
                  <a:txBody>
                    <a:bodyPr/>
                    <a:lstStyle/>
                    <a:p>
                      <a:r>
                        <a:rPr lang="en-US" sz="1100" dirty="0" smtClean="0">
                          <a:latin typeface="+mj-lt"/>
                        </a:rPr>
                        <a:t>5</a:t>
                      </a:r>
                      <a:endParaRPr lang="en-IN" sz="1100" dirty="0">
                        <a:latin typeface="+mj-lt"/>
                      </a:endParaRPr>
                    </a:p>
                  </a:txBody>
                  <a:tcPr/>
                </a:tc>
                <a:tc>
                  <a:txBody>
                    <a:bodyPr/>
                    <a:lstStyle/>
                    <a:p>
                      <a:r>
                        <a:rPr lang="en-US" sz="1100" dirty="0" smtClean="0">
                          <a:latin typeface="+mj-lt"/>
                        </a:rPr>
                        <a:t>A2.4.04</a:t>
                      </a:r>
                      <a:endParaRPr lang="en-IN" sz="1100" dirty="0">
                        <a:latin typeface="+mj-lt"/>
                      </a:endParaRPr>
                    </a:p>
                  </a:txBody>
                  <a:tcPr/>
                </a:tc>
                <a:tc>
                  <a:txBody>
                    <a:bodyPr/>
                    <a:lstStyle/>
                    <a:p>
                      <a:r>
                        <a:rPr lang="en-US" sz="1100" dirty="0" smtClean="0">
                          <a:latin typeface="+mj-lt"/>
                        </a:rPr>
                        <a:t>Purchase of Video</a:t>
                      </a:r>
                      <a:r>
                        <a:rPr lang="en-US" sz="1100" baseline="0" dirty="0" smtClean="0">
                          <a:latin typeface="+mj-lt"/>
                        </a:rPr>
                        <a:t> Conference facility</a:t>
                      </a:r>
                      <a:endParaRPr lang="en-IN" sz="1100" dirty="0">
                        <a:latin typeface="+mj-lt"/>
                      </a:endParaRPr>
                    </a:p>
                  </a:txBody>
                  <a:tcPr/>
                </a:tc>
                <a:tc>
                  <a:txBody>
                    <a:bodyPr/>
                    <a:lstStyle/>
                    <a:p>
                      <a:pPr algn="ctr"/>
                      <a:r>
                        <a:rPr lang="en-US" sz="1100" dirty="0" smtClean="0">
                          <a:latin typeface="+mj-lt"/>
                        </a:rPr>
                        <a:t>2</a:t>
                      </a:r>
                      <a:endParaRPr lang="en-IN" sz="1100" dirty="0">
                        <a:latin typeface="+mj-lt"/>
                      </a:endParaRPr>
                    </a:p>
                  </a:txBody>
                  <a:tcPr/>
                </a:tc>
                <a:tc>
                  <a:txBody>
                    <a:bodyPr/>
                    <a:lstStyle/>
                    <a:p>
                      <a:pPr algn="ctr"/>
                      <a:r>
                        <a:rPr lang="en-US" sz="1100" dirty="0" smtClean="0">
                          <a:latin typeface="+mj-lt"/>
                        </a:rPr>
                        <a:t>50.00</a:t>
                      </a:r>
                      <a:endParaRPr lang="en-IN" sz="1100" dirty="0">
                        <a:latin typeface="+mj-lt"/>
                      </a:endParaRPr>
                    </a:p>
                  </a:txBody>
                  <a:tcPr/>
                </a:tc>
              </a:tr>
              <a:tr h="252889">
                <a:tc>
                  <a:txBody>
                    <a:bodyPr/>
                    <a:lstStyle/>
                    <a:p>
                      <a:r>
                        <a:rPr lang="en-US" sz="1100" dirty="0" smtClean="0">
                          <a:latin typeface="+mj-lt"/>
                        </a:rPr>
                        <a:t>6</a:t>
                      </a:r>
                      <a:endParaRPr lang="en-IN" sz="1100" dirty="0">
                        <a:latin typeface="+mj-lt"/>
                      </a:endParaRPr>
                    </a:p>
                  </a:txBody>
                  <a:tcPr/>
                </a:tc>
                <a:tc>
                  <a:txBody>
                    <a:bodyPr/>
                    <a:lstStyle/>
                    <a:p>
                      <a:r>
                        <a:rPr lang="en-US" sz="1100" dirty="0" smtClean="0">
                          <a:latin typeface="+mj-lt"/>
                        </a:rPr>
                        <a:t>A2.4.06</a:t>
                      </a:r>
                      <a:endParaRPr lang="en-IN" sz="1100" dirty="0">
                        <a:latin typeface="+mj-lt"/>
                      </a:endParaRPr>
                    </a:p>
                  </a:txBody>
                  <a:tcPr/>
                </a:tc>
                <a:tc>
                  <a:txBody>
                    <a:bodyPr/>
                    <a:lstStyle/>
                    <a:p>
                      <a:r>
                        <a:rPr lang="en-US" sz="1100" dirty="0" smtClean="0">
                          <a:latin typeface="+mj-lt"/>
                        </a:rPr>
                        <a:t>Digital Display System</a:t>
                      </a:r>
                      <a:endParaRPr lang="en-IN" sz="1100" dirty="0">
                        <a:latin typeface="+mj-lt"/>
                      </a:endParaRPr>
                    </a:p>
                  </a:txBody>
                  <a:tcPr/>
                </a:tc>
                <a:tc>
                  <a:txBody>
                    <a:bodyPr/>
                    <a:lstStyle/>
                    <a:p>
                      <a:pPr algn="ctr"/>
                      <a:r>
                        <a:rPr lang="en-US" sz="1100" dirty="0" smtClean="0">
                          <a:latin typeface="+mj-lt"/>
                        </a:rPr>
                        <a:t>5</a:t>
                      </a:r>
                      <a:endParaRPr lang="en-IN" sz="1100" dirty="0">
                        <a:latin typeface="+mj-lt"/>
                      </a:endParaRPr>
                    </a:p>
                  </a:txBody>
                  <a:tcPr/>
                </a:tc>
                <a:tc>
                  <a:txBody>
                    <a:bodyPr/>
                    <a:lstStyle/>
                    <a:p>
                      <a:pPr algn="ctr"/>
                      <a:r>
                        <a:rPr lang="en-US" sz="1100" dirty="0" smtClean="0">
                          <a:latin typeface="+mj-lt"/>
                        </a:rPr>
                        <a:t>60.00</a:t>
                      </a:r>
                      <a:endParaRPr lang="en-IN" sz="1100" dirty="0">
                        <a:latin typeface="+mj-lt"/>
                      </a:endParaRPr>
                    </a:p>
                  </a:txBody>
                  <a:tcPr/>
                </a:tc>
              </a:tr>
              <a:tr h="278924">
                <a:tc>
                  <a:txBody>
                    <a:bodyPr/>
                    <a:lstStyle/>
                    <a:p>
                      <a:r>
                        <a:rPr lang="en-US" sz="1100" dirty="0" smtClean="0">
                          <a:latin typeface="+mj-lt"/>
                        </a:rPr>
                        <a:t>7</a:t>
                      </a:r>
                      <a:endParaRPr lang="en-IN" sz="1100" dirty="0">
                        <a:latin typeface="+mj-lt"/>
                      </a:endParaRPr>
                    </a:p>
                  </a:txBody>
                  <a:tcPr/>
                </a:tc>
                <a:tc>
                  <a:txBody>
                    <a:bodyPr/>
                    <a:lstStyle/>
                    <a:p>
                      <a:r>
                        <a:rPr lang="en-US" sz="1100" dirty="0" smtClean="0">
                          <a:latin typeface="+mj-lt"/>
                        </a:rPr>
                        <a:t>A2.5.02</a:t>
                      </a:r>
                      <a:endParaRPr lang="en-IN" sz="1100" dirty="0">
                        <a:latin typeface="+mj-lt"/>
                      </a:endParaRPr>
                    </a:p>
                  </a:txBody>
                  <a:tcPr/>
                </a:tc>
                <a:tc>
                  <a:txBody>
                    <a:bodyPr/>
                    <a:lstStyle/>
                    <a:p>
                      <a:r>
                        <a:rPr lang="en-US" sz="1100" dirty="0" smtClean="0">
                          <a:latin typeface="+mj-lt"/>
                        </a:rPr>
                        <a:t>GIS &amp; RS software</a:t>
                      </a:r>
                      <a:endParaRPr lang="en-IN" sz="1100" dirty="0">
                        <a:latin typeface="+mj-lt"/>
                      </a:endParaRPr>
                    </a:p>
                  </a:txBody>
                  <a:tcPr/>
                </a:tc>
                <a:tc>
                  <a:txBody>
                    <a:bodyPr/>
                    <a:lstStyle/>
                    <a:p>
                      <a:pPr algn="ctr"/>
                      <a:r>
                        <a:rPr lang="en-US" sz="1100" dirty="0" smtClean="0">
                          <a:latin typeface="+mj-lt"/>
                        </a:rPr>
                        <a:t>1</a:t>
                      </a:r>
                      <a:endParaRPr lang="en-IN" sz="1100" dirty="0">
                        <a:latin typeface="+mj-lt"/>
                      </a:endParaRPr>
                    </a:p>
                  </a:txBody>
                  <a:tcPr/>
                </a:tc>
                <a:tc>
                  <a:txBody>
                    <a:bodyPr/>
                    <a:lstStyle/>
                    <a:p>
                      <a:pPr algn="ctr"/>
                      <a:r>
                        <a:rPr lang="en-US" sz="1100" dirty="0" smtClean="0">
                          <a:latin typeface="+mj-lt"/>
                        </a:rPr>
                        <a:t>25.00</a:t>
                      </a:r>
                      <a:endParaRPr lang="en-IN" sz="1100" dirty="0">
                        <a:latin typeface="+mj-lt"/>
                      </a:endParaRPr>
                    </a:p>
                  </a:txBody>
                  <a:tcPr/>
                </a:tc>
              </a:tr>
              <a:tr h="278924">
                <a:tc>
                  <a:txBody>
                    <a:bodyPr/>
                    <a:lstStyle/>
                    <a:p>
                      <a:r>
                        <a:rPr lang="en-US" sz="1100" dirty="0" smtClean="0">
                          <a:latin typeface="+mj-lt"/>
                        </a:rPr>
                        <a:t>8</a:t>
                      </a:r>
                      <a:endParaRPr lang="en-IN" sz="1100" dirty="0">
                        <a:latin typeface="+mj-lt"/>
                      </a:endParaRPr>
                    </a:p>
                  </a:txBody>
                  <a:tcPr/>
                </a:tc>
                <a:tc>
                  <a:txBody>
                    <a:bodyPr/>
                    <a:lstStyle/>
                    <a:p>
                      <a:r>
                        <a:rPr lang="en-US" sz="1100" dirty="0" smtClean="0">
                          <a:latin typeface="+mj-lt"/>
                        </a:rPr>
                        <a:t>C1.1.01</a:t>
                      </a:r>
                      <a:endParaRPr lang="en-IN" sz="1100" dirty="0">
                        <a:latin typeface="+mj-lt"/>
                      </a:endParaRPr>
                    </a:p>
                  </a:txBody>
                  <a:tcPr/>
                </a:tc>
                <a:tc>
                  <a:txBody>
                    <a:bodyPr/>
                    <a:lstStyle/>
                    <a:p>
                      <a:pPr algn="l" fontAlgn="t"/>
                      <a:r>
                        <a:rPr lang="en-IN" sz="1100" b="0" i="0" u="none" strike="noStrike" dirty="0">
                          <a:solidFill>
                            <a:srgbClr val="000000"/>
                          </a:solidFill>
                          <a:latin typeface="Calibri"/>
                        </a:rPr>
                        <a:t>Consultancy Services for Setup and Operation of DSS (for River  </a:t>
                      </a:r>
                      <a:r>
                        <a:rPr lang="en-IN" sz="1100" b="0" i="0" u="none" strike="noStrike" dirty="0" err="1">
                          <a:solidFill>
                            <a:srgbClr val="000000"/>
                          </a:solidFill>
                          <a:latin typeface="Calibri"/>
                        </a:rPr>
                        <a:t>Burhabalanga</a:t>
                      </a:r>
                      <a:r>
                        <a:rPr lang="en-IN" sz="1100" b="0" i="0" u="none" strike="noStrike" dirty="0">
                          <a:solidFill>
                            <a:srgbClr val="000000"/>
                          </a:solidFill>
                          <a:latin typeface="Calibri"/>
                        </a:rPr>
                        <a:t> and Tel)</a:t>
                      </a:r>
                    </a:p>
                  </a:txBody>
                  <a:tcPr marL="9525" marR="9525" marT="9525" marB="0"/>
                </a:tc>
                <a:tc>
                  <a:txBody>
                    <a:bodyPr/>
                    <a:lstStyle/>
                    <a:p>
                      <a:pPr algn="ctr"/>
                      <a:r>
                        <a:rPr lang="en-US" sz="1100" dirty="0" smtClean="0">
                          <a:latin typeface="+mj-lt"/>
                        </a:rPr>
                        <a:t>1</a:t>
                      </a:r>
                      <a:endParaRPr lang="en-IN" sz="1100" dirty="0">
                        <a:latin typeface="+mj-lt"/>
                      </a:endParaRPr>
                    </a:p>
                  </a:txBody>
                  <a:tcPr/>
                </a:tc>
                <a:tc>
                  <a:txBody>
                    <a:bodyPr/>
                    <a:lstStyle/>
                    <a:p>
                      <a:pPr algn="ctr"/>
                      <a:r>
                        <a:rPr lang="en-US" sz="1100" dirty="0" smtClean="0">
                          <a:latin typeface="+mj-lt"/>
                        </a:rPr>
                        <a:t>400</a:t>
                      </a:r>
                      <a:r>
                        <a:rPr lang="en-IN" sz="1100" dirty="0" smtClean="0">
                          <a:latin typeface="+mj-lt"/>
                        </a:rPr>
                        <a:t>.00</a:t>
                      </a:r>
                      <a:endParaRPr lang="en-US" sz="1100" dirty="0" smtClean="0">
                        <a:latin typeface="+mj-lt"/>
                      </a:endParaRPr>
                    </a:p>
                  </a:txBody>
                  <a:tcPr/>
                </a:tc>
              </a:tr>
              <a:tr h="278924">
                <a:tc>
                  <a:txBody>
                    <a:bodyPr/>
                    <a:lstStyle/>
                    <a:p>
                      <a:r>
                        <a:rPr lang="en-US" sz="1100" dirty="0" smtClean="0">
                          <a:latin typeface="+mj-lt"/>
                        </a:rPr>
                        <a:t>9</a:t>
                      </a:r>
                      <a:endParaRPr lang="en-IN" sz="1100" dirty="0">
                        <a:latin typeface="+mj-lt"/>
                      </a:endParaRPr>
                    </a:p>
                  </a:txBody>
                  <a:tcPr/>
                </a:tc>
                <a:tc>
                  <a:txBody>
                    <a:bodyPr/>
                    <a:lstStyle/>
                    <a:p>
                      <a:r>
                        <a:rPr lang="en-US" sz="1100" dirty="0" smtClean="0">
                          <a:latin typeface="+mj-lt"/>
                        </a:rPr>
                        <a:t>C4.3.01</a:t>
                      </a:r>
                      <a:endParaRPr lang="en-IN" sz="1100" dirty="0">
                        <a:latin typeface="+mj-lt"/>
                      </a:endParaRPr>
                    </a:p>
                  </a:txBody>
                  <a:tcPr/>
                </a:tc>
                <a:tc>
                  <a:txBody>
                    <a:bodyPr/>
                    <a:lstStyle/>
                    <a:p>
                      <a:pPr algn="l" fontAlgn="t"/>
                      <a:r>
                        <a:rPr lang="en-IN" sz="1100" b="0" i="0" u="none" strike="noStrike" dirty="0" err="1">
                          <a:solidFill>
                            <a:srgbClr val="000000"/>
                          </a:solidFill>
                          <a:latin typeface="Calibri"/>
                        </a:rPr>
                        <a:t>Modeling</a:t>
                      </a:r>
                      <a:r>
                        <a:rPr lang="en-IN" sz="1100" b="0" i="0" u="none" strike="noStrike" dirty="0">
                          <a:solidFill>
                            <a:srgbClr val="000000"/>
                          </a:solidFill>
                          <a:latin typeface="Calibri"/>
                        </a:rPr>
                        <a:t> of Sediment Yield and distribution in </a:t>
                      </a:r>
                      <a:r>
                        <a:rPr lang="en-IN" sz="1100" b="0" i="0" u="none" strike="noStrike" dirty="0" err="1">
                          <a:solidFill>
                            <a:srgbClr val="000000"/>
                          </a:solidFill>
                          <a:latin typeface="Calibri"/>
                        </a:rPr>
                        <a:t>Rengali</a:t>
                      </a:r>
                      <a:r>
                        <a:rPr lang="en-IN" sz="1100" b="0" i="0" u="none" strike="noStrike" dirty="0">
                          <a:solidFill>
                            <a:srgbClr val="000000"/>
                          </a:solidFill>
                          <a:latin typeface="Calibri"/>
                        </a:rPr>
                        <a:t> Reservoir</a:t>
                      </a:r>
                    </a:p>
                  </a:txBody>
                  <a:tcPr marL="9525" marR="9525" marT="9525" marB="0"/>
                </a:tc>
                <a:tc>
                  <a:txBody>
                    <a:bodyPr/>
                    <a:lstStyle/>
                    <a:p>
                      <a:pPr algn="ctr"/>
                      <a:r>
                        <a:rPr lang="en-US" sz="1100" dirty="0" smtClean="0">
                          <a:latin typeface="+mj-lt"/>
                        </a:rPr>
                        <a:t>1</a:t>
                      </a:r>
                      <a:endParaRPr lang="en-IN" sz="1100" dirty="0">
                        <a:latin typeface="+mj-lt"/>
                      </a:endParaRPr>
                    </a:p>
                  </a:txBody>
                  <a:tcPr/>
                </a:tc>
                <a:tc>
                  <a:txBody>
                    <a:bodyPr/>
                    <a:lstStyle/>
                    <a:p>
                      <a:pPr algn="ctr"/>
                      <a:r>
                        <a:rPr lang="en-US" sz="1100" dirty="0" smtClean="0">
                          <a:latin typeface="+mj-lt"/>
                        </a:rPr>
                        <a:t>150.00</a:t>
                      </a:r>
                      <a:endParaRPr lang="en-IN" sz="1100" dirty="0">
                        <a:latin typeface="+mj-lt"/>
                      </a:endParaRPr>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7" name="Title 1"/>
          <p:cNvSpPr>
            <a:spLocks noGrp="1"/>
          </p:cNvSpPr>
          <p:nvPr>
            <p:ph type="title"/>
          </p:nvPr>
        </p:nvSpPr>
        <p:spPr>
          <a:xfrm>
            <a:off x="428596" y="928670"/>
            <a:ext cx="8229600" cy="510334"/>
          </a:xfrm>
        </p:spPr>
        <p:txBody>
          <a:bodyPr>
            <a:noAutofit/>
          </a:bodyPr>
          <a:lstStyle/>
          <a:p>
            <a:pPr algn="ctr"/>
            <a:r>
              <a:rPr lang="en-US" sz="3000" b="1" dirty="0" smtClean="0">
                <a:solidFill>
                  <a:srgbClr val="C00000"/>
                </a:solidFill>
              </a:rPr>
              <a:t>Major Procurement Items in PIP </a:t>
            </a:r>
            <a:r>
              <a:rPr lang="en-US" sz="3200" b="1" dirty="0" smtClean="0">
                <a:solidFill>
                  <a:srgbClr val="C00000"/>
                </a:solidFill>
              </a:rPr>
              <a:t>: </a:t>
            </a:r>
            <a:endParaRPr lang="en-IN" sz="3200" b="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00034" y="1857364"/>
          <a:ext cx="8229599" cy="1174443"/>
        </p:xfrm>
        <a:graphic>
          <a:graphicData uri="http://schemas.openxmlformats.org/drawingml/2006/table">
            <a:tbl>
              <a:tblPr firstRow="1" bandRow="1">
                <a:tableStyleId>{0505E3EF-67EA-436B-97B2-0124C06EBD24}</a:tableStyleId>
              </a:tblPr>
              <a:tblGrid>
                <a:gridCol w="428628"/>
                <a:gridCol w="714380"/>
                <a:gridCol w="4857784"/>
                <a:gridCol w="785818"/>
                <a:gridCol w="1442989"/>
              </a:tblGrid>
              <a:tr h="446275">
                <a:tc>
                  <a:txBody>
                    <a:bodyPr/>
                    <a:lstStyle/>
                    <a:p>
                      <a:r>
                        <a:rPr lang="en-US" sz="1200" dirty="0" err="1" smtClean="0">
                          <a:latin typeface="+mj-lt"/>
                        </a:rPr>
                        <a:t>Sl.No</a:t>
                      </a:r>
                      <a:r>
                        <a:rPr lang="en-US" sz="1200" dirty="0" smtClean="0">
                          <a:latin typeface="+mj-lt"/>
                        </a:rPr>
                        <a:t>.</a:t>
                      </a:r>
                      <a:endParaRPr lang="en-IN" sz="1200" dirty="0">
                        <a:latin typeface="+mj-lt"/>
                      </a:endParaRPr>
                    </a:p>
                  </a:txBody>
                  <a:tcPr/>
                </a:tc>
                <a:tc>
                  <a:txBody>
                    <a:bodyPr/>
                    <a:lstStyle/>
                    <a:p>
                      <a:r>
                        <a:rPr lang="en-US" sz="1200" dirty="0" smtClean="0">
                          <a:latin typeface="+mj-lt"/>
                        </a:rPr>
                        <a:t>Item</a:t>
                      </a:r>
                      <a:r>
                        <a:rPr lang="en-US" sz="1200" baseline="0" dirty="0" smtClean="0">
                          <a:latin typeface="+mj-lt"/>
                        </a:rPr>
                        <a:t> Code</a:t>
                      </a:r>
                      <a:endParaRPr lang="en-IN" sz="1200" dirty="0">
                        <a:latin typeface="+mj-lt"/>
                      </a:endParaRPr>
                    </a:p>
                  </a:txBody>
                  <a:tcPr/>
                </a:tc>
                <a:tc>
                  <a:txBody>
                    <a:bodyPr/>
                    <a:lstStyle/>
                    <a:p>
                      <a:r>
                        <a:rPr lang="en-US" sz="1200" dirty="0" smtClean="0">
                          <a:latin typeface="+mj-lt"/>
                        </a:rPr>
                        <a:t>Item</a:t>
                      </a:r>
                      <a:endParaRPr lang="en-IN" sz="1200" dirty="0">
                        <a:latin typeface="+mj-lt"/>
                      </a:endParaRPr>
                    </a:p>
                  </a:txBody>
                  <a:tcPr/>
                </a:tc>
                <a:tc>
                  <a:txBody>
                    <a:bodyPr/>
                    <a:lstStyle/>
                    <a:p>
                      <a:pPr algn="ctr"/>
                      <a:r>
                        <a:rPr lang="en-US" sz="1200" dirty="0" smtClean="0">
                          <a:latin typeface="+mj-lt"/>
                        </a:rPr>
                        <a:t>Quantity</a:t>
                      </a:r>
                    </a:p>
                    <a:p>
                      <a:pPr algn="ctr"/>
                      <a:r>
                        <a:rPr lang="en-US" sz="1200" dirty="0" smtClean="0">
                          <a:latin typeface="+mj-lt"/>
                        </a:rPr>
                        <a:t>(in Nos.)</a:t>
                      </a:r>
                      <a:endParaRPr lang="en-IN" sz="1200" dirty="0">
                        <a:latin typeface="+mj-lt"/>
                      </a:endParaRPr>
                    </a:p>
                  </a:txBody>
                  <a:tcPr/>
                </a:tc>
                <a:tc>
                  <a:txBody>
                    <a:bodyPr/>
                    <a:lstStyle/>
                    <a:p>
                      <a:r>
                        <a:rPr lang="en-US" sz="1200" dirty="0" smtClean="0">
                          <a:latin typeface="+mj-lt"/>
                        </a:rPr>
                        <a:t>Amount</a:t>
                      </a:r>
                      <a:r>
                        <a:rPr lang="en-US" sz="1200" baseline="0" dirty="0" smtClean="0">
                          <a:latin typeface="+mj-lt"/>
                        </a:rPr>
                        <a:t> (in </a:t>
                      </a:r>
                      <a:r>
                        <a:rPr lang="en-US" sz="1200" baseline="0" dirty="0" err="1" smtClean="0">
                          <a:latin typeface="+mj-lt"/>
                        </a:rPr>
                        <a:t>Lakhs</a:t>
                      </a:r>
                      <a:r>
                        <a:rPr lang="en-US" sz="1200" baseline="0" dirty="0" smtClean="0">
                          <a:latin typeface="+mj-lt"/>
                        </a:rPr>
                        <a:t>)</a:t>
                      </a:r>
                      <a:endParaRPr lang="en-IN" sz="1200" dirty="0">
                        <a:latin typeface="+mj-lt"/>
                      </a:endParaRPr>
                    </a:p>
                  </a:txBody>
                  <a:tcPr/>
                </a:tc>
              </a:tr>
              <a:tr h="360052">
                <a:tc>
                  <a:txBody>
                    <a:bodyPr/>
                    <a:lstStyle/>
                    <a:p>
                      <a:r>
                        <a:rPr lang="en-US" sz="1100" dirty="0" smtClean="0">
                          <a:latin typeface="+mj-lt"/>
                        </a:rPr>
                        <a:t>1</a:t>
                      </a:r>
                      <a:endParaRPr lang="en-IN" sz="1100" dirty="0">
                        <a:latin typeface="+mj-lt"/>
                      </a:endParaRPr>
                    </a:p>
                  </a:txBody>
                  <a:tcPr/>
                </a:tc>
                <a:tc>
                  <a:txBody>
                    <a:bodyPr/>
                    <a:lstStyle/>
                    <a:p>
                      <a:pPr marL="342900" indent="-342900">
                        <a:buNone/>
                      </a:pPr>
                      <a:r>
                        <a:rPr lang="en-US" sz="1100" dirty="0" smtClean="0">
                          <a:latin typeface="+mj-lt"/>
                        </a:rPr>
                        <a:t>A1.1.01</a:t>
                      </a:r>
                      <a:endParaRPr lang="en-IN" sz="1100" dirty="0">
                        <a:latin typeface="+mj-lt"/>
                      </a:endParaRPr>
                    </a:p>
                  </a:txBody>
                  <a:tcPr/>
                </a:tc>
                <a:tc>
                  <a:txBody>
                    <a:bodyPr/>
                    <a:lstStyle/>
                    <a:p>
                      <a:r>
                        <a:rPr lang="en-US" sz="1100" dirty="0" smtClean="0">
                          <a:latin typeface="+mj-lt"/>
                        </a:rPr>
                        <a:t>Procurement of ADCP</a:t>
                      </a:r>
                      <a:endParaRPr lang="en-IN" sz="1100" dirty="0">
                        <a:latin typeface="+mj-lt"/>
                      </a:endParaRPr>
                    </a:p>
                  </a:txBody>
                  <a:tcPr/>
                </a:tc>
                <a:tc>
                  <a:txBody>
                    <a:bodyPr/>
                    <a:lstStyle/>
                    <a:p>
                      <a:pPr algn="ctr"/>
                      <a:r>
                        <a:rPr lang="en-US" sz="1100" dirty="0" smtClean="0">
                          <a:latin typeface="+mj-lt"/>
                        </a:rPr>
                        <a:t>1</a:t>
                      </a:r>
                      <a:endParaRPr lang="en-IN" sz="1100" dirty="0">
                        <a:latin typeface="+mj-lt"/>
                      </a:endParaRPr>
                    </a:p>
                  </a:txBody>
                  <a:tcPr/>
                </a:tc>
                <a:tc>
                  <a:txBody>
                    <a:bodyPr/>
                    <a:lstStyle/>
                    <a:p>
                      <a:pPr algn="ctr"/>
                      <a:r>
                        <a:rPr lang="en-US" sz="1100" dirty="0" smtClean="0">
                          <a:latin typeface="+mj-lt"/>
                        </a:rPr>
                        <a:t>30.00</a:t>
                      </a:r>
                      <a:endParaRPr lang="en-IN" sz="1100" dirty="0">
                        <a:latin typeface="+mj-lt"/>
                      </a:endParaRPr>
                    </a:p>
                  </a:txBody>
                  <a:tcPr/>
                </a:tc>
              </a:tr>
              <a:tr h="357191">
                <a:tc>
                  <a:txBody>
                    <a:bodyPr/>
                    <a:lstStyle/>
                    <a:p>
                      <a:r>
                        <a:rPr lang="en-US" sz="1100" dirty="0" smtClean="0">
                          <a:latin typeface="+mj-lt"/>
                        </a:rPr>
                        <a:t>2</a:t>
                      </a:r>
                      <a:endParaRPr lang="en-IN" sz="1100" dirty="0">
                        <a:latin typeface="+mj-lt"/>
                      </a:endParaRPr>
                    </a:p>
                  </a:txBody>
                  <a:tcPr/>
                </a:tc>
                <a:tc>
                  <a:txBody>
                    <a:bodyPr/>
                    <a:lstStyle/>
                    <a:p>
                      <a:pPr marL="0" algn="l" rtl="0" eaLnBrk="1" latinLnBrk="0" hangingPunct="1"/>
                      <a:r>
                        <a:rPr kumimoji="0" lang="en-US" sz="1100" kern="1200" dirty="0" smtClean="0">
                          <a:solidFill>
                            <a:schemeClr val="dk1"/>
                          </a:solidFill>
                          <a:latin typeface="+mj-lt"/>
                          <a:ea typeface="+mn-ea"/>
                          <a:cs typeface="+mn-cs"/>
                        </a:rPr>
                        <a:t>A1.8.01</a:t>
                      </a:r>
                      <a:endParaRPr kumimoji="0" lang="en-IN" sz="1100" kern="1200" dirty="0">
                        <a:solidFill>
                          <a:schemeClr val="dk1"/>
                        </a:solidFill>
                        <a:latin typeface="+mj-lt"/>
                        <a:ea typeface="+mn-ea"/>
                        <a:cs typeface="+mn-cs"/>
                      </a:endParaRPr>
                    </a:p>
                  </a:txBody>
                  <a:tcPr/>
                </a:tc>
                <a:tc>
                  <a:txBody>
                    <a:bodyPr/>
                    <a:lstStyle/>
                    <a:p>
                      <a:pPr algn="l" fontAlgn="t"/>
                      <a:r>
                        <a:rPr lang="en-IN" sz="1100" b="0" i="0" u="none" strike="noStrike" smtClean="0">
                          <a:solidFill>
                            <a:srgbClr val="000000"/>
                          </a:solidFill>
                          <a:latin typeface="Calibri"/>
                        </a:rPr>
                        <a:t>   Bathymetric </a:t>
                      </a:r>
                      <a:r>
                        <a:rPr lang="en-IN" sz="1100" b="0" i="0" u="none" strike="noStrike" dirty="0">
                          <a:solidFill>
                            <a:srgbClr val="000000"/>
                          </a:solidFill>
                          <a:latin typeface="Calibri"/>
                        </a:rPr>
                        <a:t>survey of selected rivers</a:t>
                      </a:r>
                    </a:p>
                  </a:txBody>
                  <a:tcPr marL="9525" marR="9525" marT="9525" marB="0"/>
                </a:tc>
                <a:tc>
                  <a:txBody>
                    <a:bodyPr/>
                    <a:lstStyle/>
                    <a:p>
                      <a:pPr marL="0" algn="ctr" rtl="0" eaLnBrk="1" latinLnBrk="0" hangingPunct="1"/>
                      <a:r>
                        <a:rPr kumimoji="0" lang="en-US" sz="1100" kern="1200" dirty="0" smtClean="0">
                          <a:solidFill>
                            <a:schemeClr val="dk1"/>
                          </a:solidFill>
                          <a:latin typeface="+mj-lt"/>
                          <a:ea typeface="+mn-ea"/>
                          <a:cs typeface="+mn-cs"/>
                        </a:rPr>
                        <a:t>1</a:t>
                      </a:r>
                      <a:endParaRPr kumimoji="0" lang="en-IN" sz="1100" kern="1200" dirty="0">
                        <a:solidFill>
                          <a:schemeClr val="dk1"/>
                        </a:solidFill>
                        <a:latin typeface="+mj-lt"/>
                        <a:ea typeface="+mn-ea"/>
                        <a:cs typeface="+mn-cs"/>
                      </a:endParaRPr>
                    </a:p>
                  </a:txBody>
                  <a:tcPr/>
                </a:tc>
                <a:tc>
                  <a:txBody>
                    <a:bodyPr/>
                    <a:lstStyle/>
                    <a:p>
                      <a:pPr marL="0" algn="ctr" rtl="0" eaLnBrk="1" latinLnBrk="0" hangingPunct="1"/>
                      <a:r>
                        <a:rPr kumimoji="0" lang="en-US" sz="1100" kern="1200" dirty="0" smtClean="0">
                          <a:solidFill>
                            <a:schemeClr val="dk1"/>
                          </a:solidFill>
                          <a:latin typeface="+mj-lt"/>
                          <a:ea typeface="+mn-ea"/>
                          <a:cs typeface="+mn-cs"/>
                        </a:rPr>
                        <a:t>5.70</a:t>
                      </a:r>
                      <a:endParaRPr kumimoji="0" lang="en-IN" sz="1100" kern="1200" dirty="0">
                        <a:solidFill>
                          <a:schemeClr val="dk1"/>
                        </a:solidFill>
                        <a:latin typeface="+mj-lt"/>
                        <a:ea typeface="+mn-ea"/>
                        <a:cs typeface="+mn-cs"/>
                      </a:endParaRPr>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7" name="Title 1"/>
          <p:cNvSpPr>
            <a:spLocks noGrp="1"/>
          </p:cNvSpPr>
          <p:nvPr>
            <p:ph type="title"/>
          </p:nvPr>
        </p:nvSpPr>
        <p:spPr>
          <a:xfrm>
            <a:off x="500034" y="1000108"/>
            <a:ext cx="8229600" cy="510334"/>
          </a:xfrm>
        </p:spPr>
        <p:txBody>
          <a:bodyPr>
            <a:noAutofit/>
          </a:bodyPr>
          <a:lstStyle/>
          <a:p>
            <a:pPr algn="ctr"/>
            <a:r>
              <a:rPr lang="en-US" sz="3000" b="1" dirty="0" smtClean="0">
                <a:solidFill>
                  <a:srgbClr val="C00000"/>
                </a:solidFill>
              </a:rPr>
              <a:t>Major Procurement Items in AWP 2016-17 </a:t>
            </a:r>
            <a:r>
              <a:rPr lang="en-US" sz="3200" b="1" dirty="0" smtClean="0">
                <a:solidFill>
                  <a:srgbClr val="C00000"/>
                </a:solidFill>
              </a:rPr>
              <a:t>: </a:t>
            </a:r>
            <a:endParaRPr lang="en-IN" sz="32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00034" y="1714488"/>
          <a:ext cx="8229599" cy="2860843"/>
        </p:xfrm>
        <a:graphic>
          <a:graphicData uri="http://schemas.openxmlformats.org/drawingml/2006/table">
            <a:tbl>
              <a:tblPr firstRow="1" bandRow="1">
                <a:tableStyleId>{0505E3EF-67EA-436B-97B2-0124C06EBD24}</a:tableStyleId>
              </a:tblPr>
              <a:tblGrid>
                <a:gridCol w="571504"/>
                <a:gridCol w="642942"/>
                <a:gridCol w="4786346"/>
                <a:gridCol w="785818"/>
                <a:gridCol w="1442989"/>
              </a:tblGrid>
              <a:tr h="446275">
                <a:tc>
                  <a:txBody>
                    <a:bodyPr/>
                    <a:lstStyle/>
                    <a:p>
                      <a:r>
                        <a:rPr lang="en-US" sz="1200" dirty="0" err="1" smtClean="0">
                          <a:latin typeface="+mj-lt"/>
                        </a:rPr>
                        <a:t>Sl.No</a:t>
                      </a:r>
                      <a:r>
                        <a:rPr lang="en-US" sz="1200" dirty="0" smtClean="0">
                          <a:latin typeface="+mj-lt"/>
                        </a:rPr>
                        <a:t>.</a:t>
                      </a:r>
                      <a:endParaRPr lang="en-IN" sz="1200" dirty="0">
                        <a:latin typeface="+mj-lt"/>
                      </a:endParaRPr>
                    </a:p>
                  </a:txBody>
                  <a:tcPr/>
                </a:tc>
                <a:tc>
                  <a:txBody>
                    <a:bodyPr/>
                    <a:lstStyle/>
                    <a:p>
                      <a:r>
                        <a:rPr lang="en-US" sz="1200" dirty="0" smtClean="0">
                          <a:latin typeface="+mj-lt"/>
                        </a:rPr>
                        <a:t>Item</a:t>
                      </a:r>
                      <a:r>
                        <a:rPr lang="en-US" sz="1200" baseline="0" dirty="0" smtClean="0">
                          <a:latin typeface="+mj-lt"/>
                        </a:rPr>
                        <a:t> Code</a:t>
                      </a:r>
                      <a:endParaRPr lang="en-IN" sz="1200" dirty="0">
                        <a:latin typeface="+mj-lt"/>
                      </a:endParaRPr>
                    </a:p>
                  </a:txBody>
                  <a:tcPr/>
                </a:tc>
                <a:tc>
                  <a:txBody>
                    <a:bodyPr/>
                    <a:lstStyle/>
                    <a:p>
                      <a:r>
                        <a:rPr lang="en-US" sz="1200" dirty="0" smtClean="0">
                          <a:latin typeface="+mj-lt"/>
                        </a:rPr>
                        <a:t>Item</a:t>
                      </a:r>
                      <a:endParaRPr lang="en-IN" sz="1200" dirty="0">
                        <a:latin typeface="+mj-lt"/>
                      </a:endParaRPr>
                    </a:p>
                  </a:txBody>
                  <a:tcPr/>
                </a:tc>
                <a:tc>
                  <a:txBody>
                    <a:bodyPr/>
                    <a:lstStyle/>
                    <a:p>
                      <a:pPr algn="ctr"/>
                      <a:r>
                        <a:rPr lang="en-US" sz="1200" dirty="0" smtClean="0">
                          <a:latin typeface="+mj-lt"/>
                        </a:rPr>
                        <a:t>Quantity</a:t>
                      </a:r>
                    </a:p>
                    <a:p>
                      <a:pPr algn="ctr"/>
                      <a:r>
                        <a:rPr lang="en-US" sz="1200" dirty="0" smtClean="0">
                          <a:latin typeface="+mj-lt"/>
                        </a:rPr>
                        <a:t>(in Nos.)</a:t>
                      </a:r>
                      <a:endParaRPr lang="en-IN" sz="1200" dirty="0">
                        <a:latin typeface="+mj-lt"/>
                      </a:endParaRPr>
                    </a:p>
                  </a:txBody>
                  <a:tcPr/>
                </a:tc>
                <a:tc>
                  <a:txBody>
                    <a:bodyPr/>
                    <a:lstStyle/>
                    <a:p>
                      <a:r>
                        <a:rPr lang="en-US" sz="1200" dirty="0" smtClean="0">
                          <a:latin typeface="+mj-lt"/>
                        </a:rPr>
                        <a:t>Amount</a:t>
                      </a:r>
                      <a:r>
                        <a:rPr lang="en-US" sz="1200" baseline="0" dirty="0" smtClean="0">
                          <a:latin typeface="+mj-lt"/>
                        </a:rPr>
                        <a:t> (in </a:t>
                      </a:r>
                      <a:r>
                        <a:rPr lang="en-US" sz="1200" baseline="0" dirty="0" err="1" smtClean="0">
                          <a:latin typeface="+mj-lt"/>
                        </a:rPr>
                        <a:t>Lakhs</a:t>
                      </a:r>
                      <a:r>
                        <a:rPr lang="en-US" sz="1200" baseline="0" dirty="0" smtClean="0">
                          <a:latin typeface="+mj-lt"/>
                        </a:rPr>
                        <a:t>)</a:t>
                      </a:r>
                      <a:endParaRPr lang="en-IN" sz="1200" dirty="0">
                        <a:latin typeface="+mj-lt"/>
                      </a:endParaRPr>
                    </a:p>
                  </a:txBody>
                  <a:tcPr/>
                </a:tc>
              </a:tr>
              <a:tr h="743791">
                <a:tc>
                  <a:txBody>
                    <a:bodyPr/>
                    <a:lstStyle/>
                    <a:p>
                      <a:r>
                        <a:rPr lang="en-US" sz="1100" dirty="0" smtClean="0">
                          <a:solidFill>
                            <a:schemeClr val="tx1"/>
                          </a:solidFill>
                          <a:latin typeface="+mj-lt"/>
                        </a:rPr>
                        <a:t>1</a:t>
                      </a:r>
                      <a:endParaRPr lang="en-IN" sz="1100" dirty="0">
                        <a:solidFill>
                          <a:schemeClr val="tx1"/>
                        </a:solidFill>
                        <a:latin typeface="+mj-lt"/>
                      </a:endParaRPr>
                    </a:p>
                  </a:txBody>
                  <a:tcPr/>
                </a:tc>
                <a:tc>
                  <a:txBody>
                    <a:bodyPr/>
                    <a:lstStyle/>
                    <a:p>
                      <a:pPr marL="342900" indent="-342900">
                        <a:buNone/>
                      </a:pPr>
                      <a:r>
                        <a:rPr lang="en-US" sz="1100" dirty="0" smtClean="0">
                          <a:solidFill>
                            <a:schemeClr val="tx1"/>
                          </a:solidFill>
                          <a:latin typeface="+mj-lt"/>
                        </a:rPr>
                        <a:t>A1.1.01</a:t>
                      </a:r>
                      <a:endParaRPr lang="en-IN" sz="1100" dirty="0">
                        <a:solidFill>
                          <a:schemeClr val="tx1"/>
                        </a:solidFill>
                        <a:latin typeface="+mj-lt"/>
                      </a:endParaRPr>
                    </a:p>
                  </a:txBody>
                  <a:tcPr/>
                </a:tc>
                <a:tc>
                  <a:txBody>
                    <a:bodyPr/>
                    <a:lstStyle/>
                    <a:p>
                      <a:r>
                        <a:rPr lang="en-US" sz="1100" dirty="0" smtClean="0">
                          <a:solidFill>
                            <a:schemeClr val="tx1"/>
                          </a:solidFill>
                          <a:latin typeface="+mj-lt"/>
                        </a:rPr>
                        <a:t>Installation</a:t>
                      </a:r>
                      <a:r>
                        <a:rPr lang="en-US" sz="1100" baseline="0" dirty="0" smtClean="0">
                          <a:solidFill>
                            <a:schemeClr val="tx1"/>
                          </a:solidFill>
                          <a:latin typeface="+mj-lt"/>
                        </a:rPr>
                        <a:t> of Real Time Data Acquisition System (RTDAS) for all the River Basins of Odisha.</a:t>
                      </a:r>
                    </a:p>
                    <a:p>
                      <a:pPr marL="342900" indent="-342900">
                        <a:buAutoNum type="romanLcParenBoth"/>
                      </a:pPr>
                      <a:r>
                        <a:rPr lang="en-US" sz="1100" baseline="0" dirty="0" smtClean="0">
                          <a:solidFill>
                            <a:schemeClr val="tx1"/>
                          </a:solidFill>
                          <a:latin typeface="+mj-lt"/>
                        </a:rPr>
                        <a:t>RTDAS stations</a:t>
                      </a:r>
                    </a:p>
                    <a:p>
                      <a:pPr marL="342900" indent="-342900">
                        <a:buAutoNum type="romanLcParenBoth"/>
                      </a:pPr>
                      <a:r>
                        <a:rPr lang="en-US" sz="1100" baseline="0" dirty="0" smtClean="0">
                          <a:solidFill>
                            <a:schemeClr val="tx1"/>
                          </a:solidFill>
                          <a:latin typeface="+mj-lt"/>
                        </a:rPr>
                        <a:t>Procurement of ADCP </a:t>
                      </a:r>
                      <a:endParaRPr lang="en-IN" sz="1100" dirty="0">
                        <a:solidFill>
                          <a:schemeClr val="tx1"/>
                        </a:solidFill>
                        <a:latin typeface="+mj-lt"/>
                      </a:endParaRPr>
                    </a:p>
                  </a:txBody>
                  <a:tcPr/>
                </a:tc>
                <a:tc>
                  <a:txBody>
                    <a:bodyPr/>
                    <a:lstStyle/>
                    <a:p>
                      <a:pPr algn="ctr"/>
                      <a:endParaRPr lang="en-US" sz="1100" dirty="0" smtClean="0">
                        <a:solidFill>
                          <a:schemeClr val="tx1"/>
                        </a:solidFill>
                        <a:latin typeface="+mj-lt"/>
                      </a:endParaRPr>
                    </a:p>
                    <a:p>
                      <a:pPr algn="ctr"/>
                      <a:endParaRPr lang="en-US" sz="1100" dirty="0" smtClean="0">
                        <a:solidFill>
                          <a:schemeClr val="tx1"/>
                        </a:solidFill>
                        <a:latin typeface="+mj-lt"/>
                      </a:endParaRPr>
                    </a:p>
                    <a:p>
                      <a:pPr algn="ctr"/>
                      <a:r>
                        <a:rPr lang="en-US" sz="1100" dirty="0" smtClean="0">
                          <a:solidFill>
                            <a:schemeClr val="tx1"/>
                          </a:solidFill>
                          <a:latin typeface="+mj-lt"/>
                        </a:rPr>
                        <a:t>275</a:t>
                      </a:r>
                    </a:p>
                    <a:p>
                      <a:pPr algn="ctr"/>
                      <a:r>
                        <a:rPr lang="en-US" sz="1100" dirty="0" smtClean="0">
                          <a:solidFill>
                            <a:schemeClr val="tx1"/>
                          </a:solidFill>
                          <a:latin typeface="+mj-lt"/>
                        </a:rPr>
                        <a:t>2</a:t>
                      </a:r>
                      <a:endParaRPr lang="en-IN" sz="1100" dirty="0">
                        <a:solidFill>
                          <a:schemeClr val="tx1"/>
                        </a:solidFill>
                        <a:latin typeface="+mj-lt"/>
                      </a:endParaRPr>
                    </a:p>
                  </a:txBody>
                  <a:tcPr/>
                </a:tc>
                <a:tc>
                  <a:txBody>
                    <a:bodyPr/>
                    <a:lstStyle/>
                    <a:p>
                      <a:pPr algn="ctr"/>
                      <a:endParaRPr lang="en-US" sz="1100" dirty="0" smtClean="0">
                        <a:solidFill>
                          <a:schemeClr val="tx1"/>
                        </a:solidFill>
                        <a:latin typeface="+mj-lt"/>
                      </a:endParaRPr>
                    </a:p>
                    <a:p>
                      <a:pPr algn="ctr"/>
                      <a:endParaRPr lang="en-US" sz="1100" dirty="0" smtClean="0">
                        <a:solidFill>
                          <a:schemeClr val="tx1"/>
                        </a:solidFill>
                        <a:latin typeface="+mj-lt"/>
                      </a:endParaRPr>
                    </a:p>
                    <a:p>
                      <a:pPr algn="ctr"/>
                      <a:r>
                        <a:rPr lang="en-US" sz="1100" dirty="0" smtClean="0">
                          <a:solidFill>
                            <a:schemeClr val="tx1"/>
                          </a:solidFill>
                          <a:latin typeface="+mj-lt"/>
                        </a:rPr>
                        <a:t>544.00</a:t>
                      </a:r>
                      <a:endParaRPr lang="en-IN" sz="1100" dirty="0">
                        <a:solidFill>
                          <a:schemeClr val="tx1"/>
                        </a:solidFill>
                        <a:latin typeface="+mj-lt"/>
                      </a:endParaRPr>
                    </a:p>
                  </a:txBody>
                  <a:tcPr/>
                </a:tc>
              </a:tr>
              <a:tr h="274283">
                <a:tc>
                  <a:txBody>
                    <a:bodyPr/>
                    <a:lstStyle/>
                    <a:p>
                      <a:r>
                        <a:rPr lang="en-US" sz="1100" dirty="0" smtClean="0">
                          <a:solidFill>
                            <a:schemeClr val="tx1"/>
                          </a:solidFill>
                          <a:latin typeface="+mj-lt"/>
                        </a:rPr>
                        <a:t>2</a:t>
                      </a:r>
                      <a:endParaRPr lang="en-IN" sz="1100" dirty="0">
                        <a:solidFill>
                          <a:schemeClr val="tx1"/>
                        </a:solidFill>
                        <a:latin typeface="+mj-lt"/>
                      </a:endParaRPr>
                    </a:p>
                  </a:txBody>
                  <a:tcPr/>
                </a:tc>
                <a:tc>
                  <a:txBody>
                    <a:bodyPr/>
                    <a:lstStyle/>
                    <a:p>
                      <a:r>
                        <a:rPr lang="en-US" sz="1100" dirty="0" smtClean="0">
                          <a:solidFill>
                            <a:schemeClr val="tx1"/>
                          </a:solidFill>
                          <a:latin typeface="+mj-lt"/>
                        </a:rPr>
                        <a:t>A1.3.01</a:t>
                      </a:r>
                      <a:endParaRPr lang="en-IN" sz="1100" dirty="0">
                        <a:solidFill>
                          <a:schemeClr val="tx1"/>
                        </a:solidFill>
                        <a:latin typeface="+mj-lt"/>
                      </a:endParaRPr>
                    </a:p>
                  </a:txBody>
                  <a:tcPr/>
                </a:tc>
                <a:tc>
                  <a:txBody>
                    <a:bodyPr/>
                    <a:lstStyle/>
                    <a:p>
                      <a:r>
                        <a:rPr lang="en-US" sz="1100" dirty="0" smtClean="0">
                          <a:solidFill>
                            <a:schemeClr val="tx1"/>
                          </a:solidFill>
                          <a:latin typeface="+mj-lt"/>
                        </a:rPr>
                        <a:t>Boat with Outboard Engines</a:t>
                      </a:r>
                      <a:endParaRPr lang="en-IN" sz="1100" dirty="0">
                        <a:solidFill>
                          <a:schemeClr val="tx1"/>
                        </a:solidFill>
                        <a:latin typeface="+mj-lt"/>
                      </a:endParaRPr>
                    </a:p>
                  </a:txBody>
                  <a:tcPr/>
                </a:tc>
                <a:tc>
                  <a:txBody>
                    <a:bodyPr/>
                    <a:lstStyle/>
                    <a:p>
                      <a:pPr marL="0" algn="ctr" rtl="0" eaLnBrk="1" latinLnBrk="0" hangingPunct="1"/>
                      <a:r>
                        <a:rPr kumimoji="0" lang="en-US" sz="1100" kern="1200" dirty="0" smtClean="0">
                          <a:solidFill>
                            <a:schemeClr val="tx1"/>
                          </a:solidFill>
                          <a:latin typeface="+mj-lt"/>
                          <a:ea typeface="+mn-ea"/>
                          <a:cs typeface="+mn-cs"/>
                        </a:rPr>
                        <a:t>1</a:t>
                      </a:r>
                      <a:endParaRPr kumimoji="0" lang="en-IN" sz="1100" kern="1200" dirty="0" smtClean="0">
                        <a:solidFill>
                          <a:schemeClr val="tx1"/>
                        </a:solidFill>
                        <a:latin typeface="+mj-lt"/>
                        <a:ea typeface="+mn-ea"/>
                        <a:cs typeface="+mn-cs"/>
                      </a:endParaRPr>
                    </a:p>
                  </a:txBody>
                  <a:tcPr/>
                </a:tc>
                <a:tc>
                  <a:txBody>
                    <a:bodyPr/>
                    <a:lstStyle/>
                    <a:p>
                      <a:pPr marL="0" algn="ctr" rtl="0" eaLnBrk="1" latinLnBrk="0" hangingPunct="1"/>
                      <a:r>
                        <a:rPr kumimoji="0" lang="en-US" sz="1100" kern="1200" dirty="0" smtClean="0">
                          <a:solidFill>
                            <a:schemeClr val="tx1"/>
                          </a:solidFill>
                          <a:latin typeface="+mj-lt"/>
                          <a:ea typeface="+mn-ea"/>
                          <a:cs typeface="+mn-cs"/>
                        </a:rPr>
                        <a:t>50.00</a:t>
                      </a:r>
                      <a:endParaRPr kumimoji="0" lang="en-IN" sz="1100" kern="1200" dirty="0" smtClean="0">
                        <a:solidFill>
                          <a:schemeClr val="tx1"/>
                        </a:solidFill>
                        <a:latin typeface="+mj-lt"/>
                        <a:ea typeface="+mn-ea"/>
                        <a:cs typeface="+mn-cs"/>
                      </a:endParaRPr>
                    </a:p>
                  </a:txBody>
                  <a:tcPr/>
                </a:tc>
              </a:tr>
              <a:tr h="259723">
                <a:tc>
                  <a:txBody>
                    <a:bodyPr/>
                    <a:lstStyle/>
                    <a:p>
                      <a:r>
                        <a:rPr lang="en-US" sz="1100" dirty="0" smtClean="0">
                          <a:solidFill>
                            <a:schemeClr val="tx1"/>
                          </a:solidFill>
                          <a:latin typeface="+mj-lt"/>
                        </a:rPr>
                        <a:t>3</a:t>
                      </a:r>
                      <a:endParaRPr lang="en-IN" sz="1100" dirty="0">
                        <a:solidFill>
                          <a:schemeClr val="tx1"/>
                        </a:solidFill>
                        <a:latin typeface="+mj-lt"/>
                      </a:endParaRPr>
                    </a:p>
                  </a:txBody>
                  <a:tcPr/>
                </a:tc>
                <a:tc>
                  <a:txBody>
                    <a:bodyPr/>
                    <a:lstStyle/>
                    <a:p>
                      <a:pPr marL="0" algn="l" rtl="0" eaLnBrk="1" latinLnBrk="0" hangingPunct="1"/>
                      <a:r>
                        <a:rPr kumimoji="0" lang="en-US" sz="1100" kern="1200" dirty="0" smtClean="0">
                          <a:solidFill>
                            <a:schemeClr val="tx1"/>
                          </a:solidFill>
                          <a:latin typeface="+mj-lt"/>
                          <a:ea typeface="+mn-ea"/>
                          <a:cs typeface="+mn-cs"/>
                        </a:rPr>
                        <a:t>A1.8.01</a:t>
                      </a:r>
                      <a:endParaRPr kumimoji="0" lang="en-IN" sz="1100" kern="1200" dirty="0">
                        <a:solidFill>
                          <a:schemeClr val="tx1"/>
                        </a:solidFill>
                        <a:latin typeface="+mj-lt"/>
                        <a:ea typeface="+mn-ea"/>
                        <a:cs typeface="+mn-cs"/>
                      </a:endParaRPr>
                    </a:p>
                  </a:txBody>
                  <a:tcPr/>
                </a:tc>
                <a:tc>
                  <a:txBody>
                    <a:bodyPr/>
                    <a:lstStyle/>
                    <a:p>
                      <a:pPr algn="l" fontAlgn="t"/>
                      <a:r>
                        <a:rPr lang="en-IN" sz="1100" b="0" i="0" u="none" strike="noStrike" dirty="0">
                          <a:solidFill>
                            <a:schemeClr val="tx1"/>
                          </a:solidFill>
                          <a:latin typeface="Calibri"/>
                        </a:rPr>
                        <a:t>Bathymetric survey of selected rivers</a:t>
                      </a:r>
                    </a:p>
                  </a:txBody>
                  <a:tcPr marL="9525" marR="9525" marT="9525" marB="0"/>
                </a:tc>
                <a:tc>
                  <a:txBody>
                    <a:bodyPr/>
                    <a:lstStyle/>
                    <a:p>
                      <a:pPr marL="0" algn="ctr" rtl="0" eaLnBrk="1" latinLnBrk="0" hangingPunct="1"/>
                      <a:r>
                        <a:rPr kumimoji="0" lang="en-US" sz="1100" kern="1200" dirty="0" smtClean="0">
                          <a:solidFill>
                            <a:schemeClr val="tx1"/>
                          </a:solidFill>
                          <a:latin typeface="+mj-lt"/>
                          <a:ea typeface="+mn-ea"/>
                          <a:cs typeface="+mn-cs"/>
                        </a:rPr>
                        <a:t>1</a:t>
                      </a:r>
                      <a:endParaRPr kumimoji="0" lang="en-IN" sz="1100" kern="1200" dirty="0">
                        <a:solidFill>
                          <a:schemeClr val="tx1"/>
                        </a:solidFill>
                        <a:latin typeface="+mj-lt"/>
                        <a:ea typeface="+mn-ea"/>
                        <a:cs typeface="+mn-cs"/>
                      </a:endParaRPr>
                    </a:p>
                  </a:txBody>
                  <a:tcPr/>
                </a:tc>
                <a:tc>
                  <a:txBody>
                    <a:bodyPr/>
                    <a:lstStyle/>
                    <a:p>
                      <a:pPr marL="0" algn="ctr" rtl="0" eaLnBrk="1" latinLnBrk="0" hangingPunct="1"/>
                      <a:r>
                        <a:rPr kumimoji="0" lang="en-US" sz="1100" kern="1200" dirty="0" smtClean="0">
                          <a:solidFill>
                            <a:schemeClr val="tx1"/>
                          </a:solidFill>
                          <a:latin typeface="+mj-lt"/>
                          <a:ea typeface="+mn-ea"/>
                          <a:cs typeface="+mn-cs"/>
                        </a:rPr>
                        <a:t>30.00</a:t>
                      </a:r>
                      <a:endParaRPr kumimoji="0" lang="en-IN" sz="1100" kern="1200" dirty="0">
                        <a:solidFill>
                          <a:schemeClr val="tx1"/>
                        </a:solidFill>
                        <a:latin typeface="+mj-lt"/>
                        <a:ea typeface="+mn-ea"/>
                        <a:cs typeface="+mn-cs"/>
                      </a:endParaRPr>
                    </a:p>
                  </a:txBody>
                  <a:tcPr/>
                </a:tc>
              </a:tr>
              <a:tr h="259723">
                <a:tc>
                  <a:txBody>
                    <a:bodyPr/>
                    <a:lstStyle/>
                    <a:p>
                      <a:r>
                        <a:rPr lang="en-US" sz="1100" dirty="0" smtClean="0">
                          <a:solidFill>
                            <a:schemeClr val="tx1"/>
                          </a:solidFill>
                          <a:latin typeface="+mj-lt"/>
                        </a:rPr>
                        <a:t>4</a:t>
                      </a:r>
                      <a:endParaRPr lang="en-IN" sz="1100" dirty="0">
                        <a:solidFill>
                          <a:schemeClr val="tx1"/>
                        </a:solidFill>
                        <a:latin typeface="+mj-lt"/>
                      </a:endParaRPr>
                    </a:p>
                  </a:txBody>
                  <a:tcPr/>
                </a:tc>
                <a:tc>
                  <a:txBody>
                    <a:bodyPr/>
                    <a:lstStyle/>
                    <a:p>
                      <a:r>
                        <a:rPr lang="en-US" sz="1100" dirty="0" smtClean="0">
                          <a:solidFill>
                            <a:schemeClr val="tx1"/>
                          </a:solidFill>
                          <a:latin typeface="+mj-lt"/>
                        </a:rPr>
                        <a:t>A2.4.02</a:t>
                      </a:r>
                      <a:endParaRPr lang="en-IN" sz="1100" dirty="0">
                        <a:solidFill>
                          <a:schemeClr val="tx1"/>
                        </a:solidFill>
                        <a:latin typeface="+mj-lt"/>
                      </a:endParaRPr>
                    </a:p>
                  </a:txBody>
                  <a:tcPr/>
                </a:tc>
                <a:tc>
                  <a:txBody>
                    <a:bodyPr/>
                    <a:lstStyle/>
                    <a:p>
                      <a:r>
                        <a:rPr lang="en-US" sz="1100" dirty="0" smtClean="0">
                          <a:solidFill>
                            <a:schemeClr val="tx1"/>
                          </a:solidFill>
                          <a:latin typeface="+mj-lt"/>
                        </a:rPr>
                        <a:t>Purchase of Server with software</a:t>
                      </a:r>
                      <a:endParaRPr lang="en-IN" sz="1100" dirty="0">
                        <a:solidFill>
                          <a:schemeClr val="tx1"/>
                        </a:solidFill>
                        <a:latin typeface="+mj-lt"/>
                      </a:endParaRPr>
                    </a:p>
                  </a:txBody>
                  <a:tcPr/>
                </a:tc>
                <a:tc>
                  <a:txBody>
                    <a:bodyPr/>
                    <a:lstStyle/>
                    <a:p>
                      <a:pPr algn="ctr"/>
                      <a:r>
                        <a:rPr lang="en-US" sz="1100" dirty="0" smtClean="0">
                          <a:solidFill>
                            <a:schemeClr val="tx1"/>
                          </a:solidFill>
                          <a:latin typeface="+mj-lt"/>
                        </a:rPr>
                        <a:t>1</a:t>
                      </a:r>
                      <a:endParaRPr lang="en-IN" sz="1100" dirty="0">
                        <a:solidFill>
                          <a:schemeClr val="tx1"/>
                        </a:solidFill>
                        <a:latin typeface="+mj-lt"/>
                      </a:endParaRPr>
                    </a:p>
                  </a:txBody>
                  <a:tcPr/>
                </a:tc>
                <a:tc>
                  <a:txBody>
                    <a:bodyPr/>
                    <a:lstStyle/>
                    <a:p>
                      <a:pPr algn="ctr"/>
                      <a:r>
                        <a:rPr lang="en-US" sz="1100" dirty="0" smtClean="0">
                          <a:solidFill>
                            <a:schemeClr val="tx1"/>
                          </a:solidFill>
                          <a:latin typeface="+mj-lt"/>
                        </a:rPr>
                        <a:t>31.00</a:t>
                      </a:r>
                      <a:endParaRPr lang="en-IN" sz="1100" dirty="0">
                        <a:solidFill>
                          <a:schemeClr val="tx1"/>
                        </a:solidFill>
                        <a:latin typeface="+mj-lt"/>
                      </a:endParaRPr>
                    </a:p>
                  </a:txBody>
                  <a:tcPr/>
                </a:tc>
              </a:tr>
              <a:tr h="252889">
                <a:tc>
                  <a:txBody>
                    <a:bodyPr/>
                    <a:lstStyle/>
                    <a:p>
                      <a:r>
                        <a:rPr lang="en-US" sz="1100" dirty="0" smtClean="0">
                          <a:solidFill>
                            <a:schemeClr val="tx1"/>
                          </a:solidFill>
                          <a:latin typeface="+mj-lt"/>
                        </a:rPr>
                        <a:t>5</a:t>
                      </a:r>
                      <a:endParaRPr lang="en-IN" sz="1100" dirty="0">
                        <a:solidFill>
                          <a:schemeClr val="tx1"/>
                        </a:solidFill>
                        <a:latin typeface="+mj-lt"/>
                      </a:endParaRPr>
                    </a:p>
                  </a:txBody>
                  <a:tcPr/>
                </a:tc>
                <a:tc>
                  <a:txBody>
                    <a:bodyPr/>
                    <a:lstStyle/>
                    <a:p>
                      <a:r>
                        <a:rPr lang="en-US" sz="1100" dirty="0" smtClean="0">
                          <a:solidFill>
                            <a:schemeClr val="tx1"/>
                          </a:solidFill>
                          <a:latin typeface="+mj-lt"/>
                        </a:rPr>
                        <a:t>A2.4.06</a:t>
                      </a:r>
                      <a:endParaRPr lang="en-IN" sz="1100" dirty="0">
                        <a:solidFill>
                          <a:schemeClr val="tx1"/>
                        </a:solidFill>
                        <a:latin typeface="+mj-lt"/>
                      </a:endParaRPr>
                    </a:p>
                  </a:txBody>
                  <a:tcPr/>
                </a:tc>
                <a:tc>
                  <a:txBody>
                    <a:bodyPr/>
                    <a:lstStyle/>
                    <a:p>
                      <a:r>
                        <a:rPr lang="en-US" sz="1100" dirty="0" smtClean="0">
                          <a:solidFill>
                            <a:schemeClr val="tx1"/>
                          </a:solidFill>
                          <a:latin typeface="+mj-lt"/>
                        </a:rPr>
                        <a:t>Digital Display System</a:t>
                      </a:r>
                      <a:endParaRPr lang="en-IN" sz="1100" dirty="0">
                        <a:solidFill>
                          <a:schemeClr val="tx1"/>
                        </a:solidFill>
                        <a:latin typeface="+mj-lt"/>
                      </a:endParaRPr>
                    </a:p>
                  </a:txBody>
                  <a:tcPr/>
                </a:tc>
                <a:tc>
                  <a:txBody>
                    <a:bodyPr/>
                    <a:lstStyle/>
                    <a:p>
                      <a:pPr algn="ctr"/>
                      <a:r>
                        <a:rPr lang="en-US" sz="1100" dirty="0" smtClean="0">
                          <a:solidFill>
                            <a:schemeClr val="tx1"/>
                          </a:solidFill>
                          <a:latin typeface="+mj-lt"/>
                        </a:rPr>
                        <a:t>1</a:t>
                      </a:r>
                      <a:endParaRPr lang="en-IN" sz="1100" dirty="0">
                        <a:solidFill>
                          <a:schemeClr val="tx1"/>
                        </a:solidFill>
                        <a:latin typeface="+mj-lt"/>
                      </a:endParaRPr>
                    </a:p>
                  </a:txBody>
                  <a:tcPr/>
                </a:tc>
                <a:tc>
                  <a:txBody>
                    <a:bodyPr/>
                    <a:lstStyle/>
                    <a:p>
                      <a:pPr algn="ctr"/>
                      <a:r>
                        <a:rPr lang="en-US" sz="1100" dirty="0" smtClean="0">
                          <a:solidFill>
                            <a:schemeClr val="tx1"/>
                          </a:solidFill>
                          <a:latin typeface="+mj-lt"/>
                        </a:rPr>
                        <a:t>10.00</a:t>
                      </a:r>
                      <a:endParaRPr lang="en-IN" sz="1100" dirty="0">
                        <a:solidFill>
                          <a:schemeClr val="tx1"/>
                        </a:solidFill>
                        <a:latin typeface="+mj-lt"/>
                      </a:endParaRPr>
                    </a:p>
                  </a:txBody>
                  <a:tcPr/>
                </a:tc>
              </a:tr>
              <a:tr h="278924">
                <a:tc>
                  <a:txBody>
                    <a:bodyPr/>
                    <a:lstStyle/>
                    <a:p>
                      <a:r>
                        <a:rPr lang="en-US" sz="1100" dirty="0" smtClean="0">
                          <a:solidFill>
                            <a:schemeClr val="tx1"/>
                          </a:solidFill>
                          <a:latin typeface="+mj-lt"/>
                        </a:rPr>
                        <a:t>6</a:t>
                      </a:r>
                      <a:endParaRPr lang="en-IN" sz="1100" dirty="0">
                        <a:solidFill>
                          <a:schemeClr val="tx1"/>
                        </a:solidFill>
                        <a:latin typeface="+mj-lt"/>
                      </a:endParaRPr>
                    </a:p>
                  </a:txBody>
                  <a:tcPr/>
                </a:tc>
                <a:tc>
                  <a:txBody>
                    <a:bodyPr/>
                    <a:lstStyle/>
                    <a:p>
                      <a:r>
                        <a:rPr lang="en-US" sz="1100" dirty="0" smtClean="0">
                          <a:solidFill>
                            <a:schemeClr val="tx1"/>
                          </a:solidFill>
                          <a:latin typeface="+mj-lt"/>
                        </a:rPr>
                        <a:t>A2.5.02</a:t>
                      </a:r>
                      <a:endParaRPr lang="en-IN" sz="1100" dirty="0">
                        <a:solidFill>
                          <a:schemeClr val="tx1"/>
                        </a:solidFill>
                        <a:latin typeface="+mj-lt"/>
                      </a:endParaRPr>
                    </a:p>
                  </a:txBody>
                  <a:tcPr/>
                </a:tc>
                <a:tc>
                  <a:txBody>
                    <a:bodyPr/>
                    <a:lstStyle/>
                    <a:p>
                      <a:r>
                        <a:rPr lang="en-US" sz="1100" dirty="0" smtClean="0">
                          <a:solidFill>
                            <a:schemeClr val="tx1"/>
                          </a:solidFill>
                          <a:latin typeface="+mj-lt"/>
                        </a:rPr>
                        <a:t>GIS &amp; RS software</a:t>
                      </a:r>
                      <a:endParaRPr lang="en-IN" sz="1100" dirty="0">
                        <a:solidFill>
                          <a:schemeClr val="tx1"/>
                        </a:solidFill>
                        <a:latin typeface="+mj-lt"/>
                      </a:endParaRPr>
                    </a:p>
                  </a:txBody>
                  <a:tcPr/>
                </a:tc>
                <a:tc>
                  <a:txBody>
                    <a:bodyPr/>
                    <a:lstStyle/>
                    <a:p>
                      <a:pPr algn="ctr"/>
                      <a:r>
                        <a:rPr lang="en-US" sz="1100" dirty="0" smtClean="0">
                          <a:solidFill>
                            <a:schemeClr val="tx1"/>
                          </a:solidFill>
                          <a:latin typeface="+mj-lt"/>
                        </a:rPr>
                        <a:t>1</a:t>
                      </a:r>
                      <a:endParaRPr lang="en-IN" sz="1100" dirty="0">
                        <a:solidFill>
                          <a:schemeClr val="tx1"/>
                        </a:solidFill>
                        <a:latin typeface="+mj-lt"/>
                      </a:endParaRPr>
                    </a:p>
                  </a:txBody>
                  <a:tcPr/>
                </a:tc>
                <a:tc>
                  <a:txBody>
                    <a:bodyPr/>
                    <a:lstStyle/>
                    <a:p>
                      <a:pPr algn="ctr"/>
                      <a:r>
                        <a:rPr lang="en-US" sz="1100" dirty="0" smtClean="0">
                          <a:solidFill>
                            <a:schemeClr val="tx1"/>
                          </a:solidFill>
                          <a:latin typeface="+mj-lt"/>
                        </a:rPr>
                        <a:t>25.00</a:t>
                      </a:r>
                      <a:endParaRPr lang="en-IN" sz="1100" dirty="0">
                        <a:solidFill>
                          <a:schemeClr val="tx1"/>
                        </a:solidFill>
                        <a:latin typeface="+mj-lt"/>
                      </a:endParaRPr>
                    </a:p>
                  </a:txBody>
                  <a:tcPr/>
                </a:tc>
              </a:tr>
              <a:tr h="309910">
                <a:tc>
                  <a:txBody>
                    <a:bodyPr/>
                    <a:lstStyle/>
                    <a:p>
                      <a:r>
                        <a:rPr lang="en-US" sz="1100" dirty="0" smtClean="0">
                          <a:solidFill>
                            <a:schemeClr val="tx1"/>
                          </a:solidFill>
                          <a:latin typeface="+mj-lt"/>
                        </a:rPr>
                        <a:t>7</a:t>
                      </a:r>
                      <a:endParaRPr lang="en-IN" sz="1100" dirty="0">
                        <a:solidFill>
                          <a:schemeClr val="tx1"/>
                        </a:solidFill>
                        <a:latin typeface="+mj-lt"/>
                      </a:endParaRPr>
                    </a:p>
                  </a:txBody>
                  <a:tcPr/>
                </a:tc>
                <a:tc>
                  <a:txBody>
                    <a:bodyPr/>
                    <a:lstStyle/>
                    <a:p>
                      <a:r>
                        <a:rPr lang="en-US" sz="1100" dirty="0" smtClean="0">
                          <a:solidFill>
                            <a:schemeClr val="tx1"/>
                          </a:solidFill>
                          <a:latin typeface="+mj-lt"/>
                        </a:rPr>
                        <a:t>C1.1.01</a:t>
                      </a:r>
                      <a:endParaRPr lang="en-IN" sz="1100" dirty="0">
                        <a:solidFill>
                          <a:schemeClr val="tx1"/>
                        </a:solidFill>
                        <a:latin typeface="+mj-lt"/>
                      </a:endParaRPr>
                    </a:p>
                  </a:txBody>
                  <a:tcPr/>
                </a:tc>
                <a:tc>
                  <a:txBody>
                    <a:bodyPr/>
                    <a:lstStyle/>
                    <a:p>
                      <a:pPr algn="l" fontAlgn="t"/>
                      <a:r>
                        <a:rPr lang="en-US" sz="1100" b="0" i="0" u="none" strike="noStrike" dirty="0" smtClean="0">
                          <a:solidFill>
                            <a:schemeClr val="tx1"/>
                          </a:solidFill>
                          <a:latin typeface="Calibri"/>
                        </a:rPr>
                        <a:t>DSS</a:t>
                      </a:r>
                      <a:r>
                        <a:rPr lang="en-US" sz="1100" b="0" i="0" u="none" strike="noStrike" baseline="0" dirty="0" smtClean="0">
                          <a:solidFill>
                            <a:schemeClr val="tx1"/>
                          </a:solidFill>
                          <a:latin typeface="Calibri"/>
                        </a:rPr>
                        <a:t> </a:t>
                      </a:r>
                      <a:endParaRPr lang="en-IN" sz="1100" b="0" i="0" u="none" strike="noStrike" dirty="0">
                        <a:solidFill>
                          <a:schemeClr val="tx1"/>
                        </a:solidFill>
                        <a:latin typeface="Calibri"/>
                      </a:endParaRPr>
                    </a:p>
                  </a:txBody>
                  <a:tcPr marL="9525" marR="9525" marT="9525" marB="0"/>
                </a:tc>
                <a:tc>
                  <a:txBody>
                    <a:bodyPr/>
                    <a:lstStyle/>
                    <a:p>
                      <a:pPr algn="ctr"/>
                      <a:r>
                        <a:rPr lang="en-US" sz="1100" dirty="0" smtClean="0">
                          <a:solidFill>
                            <a:schemeClr val="tx1"/>
                          </a:solidFill>
                          <a:latin typeface="+mj-lt"/>
                        </a:rPr>
                        <a:t>1</a:t>
                      </a:r>
                      <a:endParaRPr lang="en-IN" sz="1100" dirty="0">
                        <a:solidFill>
                          <a:schemeClr val="tx1"/>
                        </a:solidFill>
                        <a:latin typeface="+mj-lt"/>
                      </a:endParaRPr>
                    </a:p>
                  </a:txBody>
                  <a:tcPr/>
                </a:tc>
                <a:tc>
                  <a:txBody>
                    <a:bodyPr/>
                    <a:lstStyle/>
                    <a:p>
                      <a:pPr algn="ctr"/>
                      <a:r>
                        <a:rPr lang="en-US" sz="1100" dirty="0" smtClean="0">
                          <a:solidFill>
                            <a:schemeClr val="tx1"/>
                          </a:solidFill>
                          <a:latin typeface="+mj-lt"/>
                        </a:rPr>
                        <a:t>25.00</a:t>
                      </a:r>
                      <a:endParaRPr lang="en-IN" sz="1100" dirty="0">
                        <a:solidFill>
                          <a:schemeClr val="tx1"/>
                        </a:solidFill>
                        <a:latin typeface="+mj-lt"/>
                      </a:endParaRPr>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7" name="Title 1"/>
          <p:cNvSpPr>
            <a:spLocks noGrp="1"/>
          </p:cNvSpPr>
          <p:nvPr>
            <p:ph type="title"/>
          </p:nvPr>
        </p:nvSpPr>
        <p:spPr>
          <a:xfrm>
            <a:off x="500034" y="857232"/>
            <a:ext cx="8229600" cy="510334"/>
          </a:xfrm>
        </p:spPr>
        <p:txBody>
          <a:bodyPr>
            <a:noAutofit/>
          </a:bodyPr>
          <a:lstStyle/>
          <a:p>
            <a:pPr algn="ctr"/>
            <a:r>
              <a:rPr lang="en-US" sz="3000" b="1" dirty="0" smtClean="0">
                <a:solidFill>
                  <a:srgbClr val="C00000"/>
                </a:solidFill>
              </a:rPr>
              <a:t>Major Procurement Items in AWP 2017-18 </a:t>
            </a:r>
            <a:r>
              <a:rPr lang="en-US" sz="3200" b="1" dirty="0" smtClean="0">
                <a:solidFill>
                  <a:srgbClr val="C00000"/>
                </a:solidFill>
              </a:rPr>
              <a:t>: </a:t>
            </a:r>
            <a:endParaRPr lang="en-IN" sz="3200"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785794"/>
            <a:ext cx="4929222" cy="571504"/>
          </a:xfrm>
        </p:spPr>
        <p:txBody>
          <a:bodyPr>
            <a:normAutofit/>
          </a:bodyPr>
          <a:lstStyle/>
          <a:p>
            <a:pPr algn="ctr"/>
            <a:r>
              <a:rPr lang="en-US" sz="3200" b="1" dirty="0" smtClean="0">
                <a:solidFill>
                  <a:srgbClr val="C00000"/>
                </a:solidFill>
              </a:rPr>
              <a:t>   Physical Progress  </a:t>
            </a:r>
            <a:endParaRPr lang="en-IN" sz="3200" b="1" dirty="0">
              <a:solidFill>
                <a:srgbClr val="C00000"/>
              </a:solidFill>
            </a:endParaRPr>
          </a:p>
        </p:txBody>
      </p:sp>
      <p:sp>
        <p:nvSpPr>
          <p:cNvPr id="3" name="Content Placeholder 2"/>
          <p:cNvSpPr>
            <a:spLocks noGrp="1"/>
          </p:cNvSpPr>
          <p:nvPr>
            <p:ph idx="1"/>
          </p:nvPr>
        </p:nvSpPr>
        <p:spPr>
          <a:xfrm>
            <a:off x="357158" y="1500174"/>
            <a:ext cx="8286808" cy="3929090"/>
          </a:xfrm>
        </p:spPr>
        <p:txBody>
          <a:bodyPr>
            <a:normAutofit/>
          </a:bodyPr>
          <a:lstStyle/>
          <a:p>
            <a:pPr lvl="0" algn="just">
              <a:lnSpc>
                <a:spcPct val="150000"/>
              </a:lnSpc>
              <a:buBlip>
                <a:blip r:embed="rId2"/>
              </a:buBlip>
            </a:pPr>
            <a:r>
              <a:rPr lang="en-US" sz="1800" dirty="0" smtClean="0">
                <a:latin typeface="+mj-lt"/>
              </a:rPr>
              <a:t>The estimate of ADCP submitted to Govt. in </a:t>
            </a:r>
            <a:r>
              <a:rPr lang="en-US" sz="1800" dirty="0" err="1" smtClean="0">
                <a:latin typeface="+mj-lt"/>
              </a:rPr>
              <a:t>DoWR</a:t>
            </a:r>
            <a:r>
              <a:rPr lang="en-US" sz="1800" dirty="0" smtClean="0">
                <a:latin typeface="+mj-lt"/>
              </a:rPr>
              <a:t> for approval.</a:t>
            </a:r>
          </a:p>
          <a:p>
            <a:pPr lvl="0" algn="just">
              <a:lnSpc>
                <a:spcPct val="150000"/>
              </a:lnSpc>
              <a:buBlip>
                <a:blip r:embed="rId2"/>
              </a:buBlip>
            </a:pPr>
            <a:r>
              <a:rPr lang="en-US" sz="1800" dirty="0" smtClean="0">
                <a:latin typeface="+mj-lt"/>
              </a:rPr>
              <a:t>The estimate of 275 RTDAS stations is in progress.</a:t>
            </a:r>
          </a:p>
          <a:p>
            <a:pPr lvl="0" algn="just">
              <a:lnSpc>
                <a:spcPct val="150000"/>
              </a:lnSpc>
              <a:buBlip>
                <a:blip r:embed="rId2"/>
              </a:buBlip>
            </a:pPr>
            <a:r>
              <a:rPr lang="en-US" sz="1800" dirty="0" smtClean="0">
                <a:latin typeface="+mj-lt"/>
              </a:rPr>
              <a:t> The estimate of Digital Display Board is prepared and under sanction.</a:t>
            </a:r>
          </a:p>
          <a:p>
            <a:pPr lvl="0" algn="just">
              <a:lnSpc>
                <a:spcPct val="150000"/>
              </a:lnSpc>
              <a:buBlip>
                <a:blip r:embed="rId2"/>
              </a:buBlip>
            </a:pPr>
            <a:r>
              <a:rPr lang="en-US" sz="1800" dirty="0" smtClean="0">
                <a:latin typeface="+mj-lt"/>
              </a:rPr>
              <a:t>The estimate for scanner prepared and under sanction.</a:t>
            </a:r>
          </a:p>
          <a:p>
            <a:pPr lvl="0" algn="just">
              <a:lnSpc>
                <a:spcPct val="150000"/>
              </a:lnSpc>
              <a:buBlip>
                <a:blip r:embed="rId2"/>
              </a:buBlip>
            </a:pPr>
            <a:r>
              <a:rPr lang="en-US" sz="1800" dirty="0" smtClean="0">
                <a:latin typeface="+mj-lt"/>
              </a:rPr>
              <a:t> Estimate for Boat with outboard engine is under preparation.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1336</TotalTime>
  <Words>846</Words>
  <Application>Microsoft Office PowerPoint</Application>
  <PresentationFormat>On-screen Show (4:3)</PresentationFormat>
  <Paragraphs>248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Status  of  Odisha Surface Water  under  NATIONAL HYDROLOGY PROJECT </vt:lpstr>
      <vt:lpstr>State Project Monitoring Unit (SPMU)</vt:lpstr>
      <vt:lpstr>   Project Monitoring Unit (PMU) [Odisha SW]: </vt:lpstr>
      <vt:lpstr>Slide 4</vt:lpstr>
      <vt:lpstr>Funds Received under NHP</vt:lpstr>
      <vt:lpstr>Major Procurement Items in PIP : </vt:lpstr>
      <vt:lpstr>Major Procurement Items in AWP 2016-17 : </vt:lpstr>
      <vt:lpstr>Major Procurement Items in AWP 2017-18 : </vt:lpstr>
      <vt:lpstr>   Physical Progress  </vt:lpstr>
      <vt:lpstr>Status of BID Document</vt:lpstr>
      <vt:lpstr>Status of Data entry in E-SWIS: </vt:lpstr>
      <vt:lpstr>Slide 12</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Hydrology Project Approach Towards  Integrated Water Resources Management</dc:title>
  <dc:creator/>
  <cp:lastModifiedBy>user</cp:lastModifiedBy>
  <cp:revision>435</cp:revision>
  <cp:lastPrinted>2015-12-08T09:23:11Z</cp:lastPrinted>
  <dcterms:created xsi:type="dcterms:W3CDTF">2006-08-16T00:00:00Z</dcterms:created>
  <dcterms:modified xsi:type="dcterms:W3CDTF">2017-08-11T12:00:37Z</dcterms:modified>
</cp:coreProperties>
</file>